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1" r:id="rId1"/>
  </p:sldMasterIdLst>
  <p:notesMasterIdLst>
    <p:notesMasterId r:id="rId8"/>
  </p:notesMasterIdLst>
  <p:sldIdLst>
    <p:sldId id="256" r:id="rId2"/>
    <p:sldId id="258" r:id="rId3"/>
    <p:sldId id="259" r:id="rId4"/>
    <p:sldId id="262" r:id="rId5"/>
    <p:sldId id="263" r:id="rId6"/>
    <p:sldId id="264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1212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C:\Users\neva\Documents\mining\data%20on%20beneficiation%20quantec%20sept%202024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'comps shares'!$A$8</c:f>
              <c:strCache>
                <c:ptCount val="1"/>
                <c:pt idx="0">
                  <c:v> coal refineries </c:v>
                </c:pt>
              </c:strCache>
            </c:strRef>
          </c:tx>
          <c:spPr>
            <a:solidFill>
              <a:srgbClr val="C0504D">
                <a:lumMod val="50000"/>
              </a:srgbClr>
            </a:solidFill>
            <a:ln>
              <a:solidFill>
                <a:sysClr val="windowText" lastClr="000000"/>
              </a:solidFill>
            </a:ln>
            <a:effectLst/>
          </c:spPr>
          <c:invertIfNegative val="0"/>
          <c:cat>
            <c:multiLvlStrRef>
              <c:f>'comps shares'!$B$6:$G$7</c:f>
              <c:multiLvlStrCache>
                <c:ptCount val="6"/>
                <c:lvl>
                  <c:pt idx="0">
                    <c:v> 1994 </c:v>
                  </c:pt>
                  <c:pt idx="1">
                    <c:v> 2023 </c:v>
                  </c:pt>
                  <c:pt idx="2">
                    <c:v> 1994 </c:v>
                  </c:pt>
                  <c:pt idx="3">
                    <c:v> 2023 </c:v>
                  </c:pt>
                  <c:pt idx="4">
                    <c:v> 1994 </c:v>
                  </c:pt>
                  <c:pt idx="5">
                    <c:v> 2023 </c:v>
                  </c:pt>
                </c:lvl>
                <c:lvl>
                  <c:pt idx="0">
                    <c:v> formal employment </c:v>
                  </c:pt>
                  <c:pt idx="2">
                    <c:v> value added </c:v>
                  </c:pt>
                  <c:pt idx="4">
                    <c:v> goods exports </c:v>
                  </c:pt>
                </c:lvl>
              </c:multiLvlStrCache>
            </c:multiLvlStrRef>
          </c:cat>
          <c:val>
            <c:numRef>
              <c:f>'comps shares'!$B$8:$G$8</c:f>
              <c:numCache>
                <c:formatCode>0%</c:formatCode>
                <c:ptCount val="6"/>
                <c:pt idx="0">
                  <c:v>7.8819613128918407E-3</c:v>
                </c:pt>
                <c:pt idx="1">
                  <c:v>7.6927350404727051E-3</c:v>
                </c:pt>
                <c:pt idx="2">
                  <c:v>4.0522650006692015E-2</c:v>
                </c:pt>
                <c:pt idx="3">
                  <c:v>4.4115708611356615E-2</c:v>
                </c:pt>
                <c:pt idx="4">
                  <c:v>7.181986904768764E-2</c:v>
                </c:pt>
                <c:pt idx="5">
                  <c:v>7.0541970304197815E-2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C95-4B5E-9AFE-B100DEF81BD5}"/>
            </c:ext>
          </c:extLst>
        </c:ser>
        <c:ser>
          <c:idx val="1"/>
          <c:order val="1"/>
          <c:tx>
            <c:strRef>
              <c:f>'comps shares'!$A$9</c:f>
              <c:strCache>
                <c:ptCount val="1"/>
                <c:pt idx="0">
                  <c:v> metals refineries </c:v>
                </c:pt>
              </c:strCache>
            </c:strRef>
          </c:tx>
          <c:spPr>
            <a:solidFill>
              <a:srgbClr val="C0504D">
                <a:lumMod val="20000"/>
                <a:lumOff val="80000"/>
              </a:srgbClr>
            </a:solidFill>
            <a:ln>
              <a:solidFill>
                <a:sysClr val="windowText" lastClr="000000"/>
              </a:solidFill>
            </a:ln>
            <a:effectLst/>
          </c:spPr>
          <c:invertIfNegative val="0"/>
          <c:cat>
            <c:multiLvlStrRef>
              <c:f>'comps shares'!$B$6:$G$7</c:f>
              <c:multiLvlStrCache>
                <c:ptCount val="6"/>
                <c:lvl>
                  <c:pt idx="0">
                    <c:v> 1994 </c:v>
                  </c:pt>
                  <c:pt idx="1">
                    <c:v> 2023 </c:v>
                  </c:pt>
                  <c:pt idx="2">
                    <c:v> 1994 </c:v>
                  </c:pt>
                  <c:pt idx="3">
                    <c:v> 2023 </c:v>
                  </c:pt>
                  <c:pt idx="4">
                    <c:v> 1994 </c:v>
                  </c:pt>
                  <c:pt idx="5">
                    <c:v> 2023 </c:v>
                  </c:pt>
                </c:lvl>
                <c:lvl>
                  <c:pt idx="0">
                    <c:v> formal employment </c:v>
                  </c:pt>
                  <c:pt idx="2">
                    <c:v> value added </c:v>
                  </c:pt>
                  <c:pt idx="4">
                    <c:v> goods exports </c:v>
                  </c:pt>
                </c:lvl>
              </c:multiLvlStrCache>
            </c:multiLvlStrRef>
          </c:cat>
          <c:val>
            <c:numRef>
              <c:f>'comps shares'!$B$9:$G$9</c:f>
              <c:numCache>
                <c:formatCode>0%</c:formatCode>
                <c:ptCount val="6"/>
                <c:pt idx="0">
                  <c:v>1.1373294396655414E-2</c:v>
                </c:pt>
                <c:pt idx="1">
                  <c:v>3.9631599970371264E-3</c:v>
                </c:pt>
                <c:pt idx="2">
                  <c:v>1.9457772656667264E-2</c:v>
                </c:pt>
                <c:pt idx="3">
                  <c:v>1.0374707954052268E-2</c:v>
                </c:pt>
                <c:pt idx="4">
                  <c:v>0.12094413296390825</c:v>
                </c:pt>
                <c:pt idx="5">
                  <c:v>9.6680437986152168E-2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C95-4B5E-9AFE-B100DEF81BD5}"/>
            </c:ext>
          </c:extLst>
        </c:ser>
        <c:ser>
          <c:idx val="2"/>
          <c:order val="2"/>
          <c:tx>
            <c:strRef>
              <c:f>'comps shares'!$A$10</c:f>
              <c:strCache>
                <c:ptCount val="1"/>
                <c:pt idx="0">
                  <c:v> downstream 
chemicals </c:v>
                </c:pt>
              </c:strCache>
            </c:strRef>
          </c:tx>
          <c:spPr>
            <a:solidFill>
              <a:srgbClr val="4BACC6">
                <a:lumMod val="50000"/>
              </a:srgbClr>
            </a:solidFill>
            <a:ln>
              <a:solidFill>
                <a:sysClr val="windowText" lastClr="000000"/>
              </a:solidFill>
            </a:ln>
            <a:effectLst/>
          </c:spPr>
          <c:invertIfNegative val="0"/>
          <c:cat>
            <c:multiLvlStrRef>
              <c:f>'comps shares'!$B$6:$G$7</c:f>
              <c:multiLvlStrCache>
                <c:ptCount val="6"/>
                <c:lvl>
                  <c:pt idx="0">
                    <c:v> 1994 </c:v>
                  </c:pt>
                  <c:pt idx="1">
                    <c:v> 2023 </c:v>
                  </c:pt>
                  <c:pt idx="2">
                    <c:v> 1994 </c:v>
                  </c:pt>
                  <c:pt idx="3">
                    <c:v> 2023 </c:v>
                  </c:pt>
                  <c:pt idx="4">
                    <c:v> 1994 </c:v>
                  </c:pt>
                  <c:pt idx="5">
                    <c:v> 2023 </c:v>
                  </c:pt>
                </c:lvl>
                <c:lvl>
                  <c:pt idx="0">
                    <c:v> formal employment </c:v>
                  </c:pt>
                  <c:pt idx="2">
                    <c:v> value added </c:v>
                  </c:pt>
                  <c:pt idx="4">
                    <c:v> goods exports </c:v>
                  </c:pt>
                </c:lvl>
              </c:multiLvlStrCache>
            </c:multiLvlStrRef>
          </c:cat>
          <c:val>
            <c:numRef>
              <c:f>'comps shares'!$B$10:$G$10</c:f>
              <c:numCache>
                <c:formatCode>0%</c:formatCode>
                <c:ptCount val="6"/>
                <c:pt idx="0">
                  <c:v>9.8682439617544908E-3</c:v>
                </c:pt>
                <c:pt idx="1">
                  <c:v>1.0250229833137905E-2</c:v>
                </c:pt>
                <c:pt idx="2">
                  <c:v>1.9922572680760562E-2</c:v>
                </c:pt>
                <c:pt idx="3">
                  <c:v>1.2563616224860895E-2</c:v>
                </c:pt>
                <c:pt idx="4">
                  <c:v>2.0862526173787307E-2</c:v>
                </c:pt>
                <c:pt idx="5">
                  <c:v>4.1023182210526712E-2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C95-4B5E-9AFE-B100DEF81BD5}"/>
            </c:ext>
          </c:extLst>
        </c:ser>
        <c:ser>
          <c:idx val="3"/>
          <c:order val="3"/>
          <c:tx>
            <c:strRef>
              <c:f>'comps shares'!$A$11</c:f>
              <c:strCache>
                <c:ptCount val="1"/>
                <c:pt idx="0">
                  <c:v> metal products 
(including cable) </c:v>
                </c:pt>
              </c:strCache>
            </c:strRef>
          </c:tx>
          <c:spPr>
            <a:solidFill>
              <a:srgbClr val="4F81BD">
                <a:lumMod val="20000"/>
                <a:lumOff val="80000"/>
              </a:srgbClr>
            </a:solidFill>
            <a:ln>
              <a:solidFill>
                <a:sysClr val="windowText" lastClr="000000"/>
              </a:solidFill>
            </a:ln>
            <a:effectLst/>
          </c:spPr>
          <c:invertIfNegative val="0"/>
          <c:cat>
            <c:multiLvlStrRef>
              <c:f>'comps shares'!$B$6:$G$7</c:f>
              <c:multiLvlStrCache>
                <c:ptCount val="6"/>
                <c:lvl>
                  <c:pt idx="0">
                    <c:v> 1994 </c:v>
                  </c:pt>
                  <c:pt idx="1">
                    <c:v> 2023 </c:v>
                  </c:pt>
                  <c:pt idx="2">
                    <c:v> 1994 </c:v>
                  </c:pt>
                  <c:pt idx="3">
                    <c:v> 2023 </c:v>
                  </c:pt>
                  <c:pt idx="4">
                    <c:v> 1994 </c:v>
                  </c:pt>
                  <c:pt idx="5">
                    <c:v> 2023 </c:v>
                  </c:pt>
                </c:lvl>
                <c:lvl>
                  <c:pt idx="0">
                    <c:v> formal employment </c:v>
                  </c:pt>
                  <c:pt idx="2">
                    <c:v> value added </c:v>
                  </c:pt>
                  <c:pt idx="4">
                    <c:v> goods exports </c:v>
                  </c:pt>
                </c:lvl>
              </c:multiLvlStrCache>
            </c:multiLvlStrRef>
          </c:cat>
          <c:val>
            <c:numRef>
              <c:f>'comps shares'!$B$11:$G$11</c:f>
              <c:numCache>
                <c:formatCode>0%</c:formatCode>
                <c:ptCount val="6"/>
                <c:pt idx="0">
                  <c:v>1.361504270762501E-2</c:v>
                </c:pt>
                <c:pt idx="1">
                  <c:v>9.3280443180797298E-3</c:v>
                </c:pt>
                <c:pt idx="2">
                  <c:v>1.4503734290501788E-2</c:v>
                </c:pt>
                <c:pt idx="3">
                  <c:v>8.0813189094728934E-3</c:v>
                </c:pt>
                <c:pt idx="4">
                  <c:v>1.1606085183689926E-2</c:v>
                </c:pt>
                <c:pt idx="5">
                  <c:v>1.5192584647255061E-2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C95-4B5E-9AFE-B100DEF81BD5}"/>
            </c:ext>
          </c:extLst>
        </c:ser>
        <c:ser>
          <c:idx val="4"/>
          <c:order val="4"/>
          <c:tx>
            <c:strRef>
              <c:f>'comps shares'!$A$12</c:f>
              <c:strCache>
                <c:ptCount val="1"/>
                <c:pt idx="0">
                  <c:v> auto  </c:v>
                </c:pt>
              </c:strCache>
            </c:strRef>
          </c:tx>
          <c:spPr>
            <a:solidFill>
              <a:srgbClr val="4F81BD">
                <a:lumMod val="60000"/>
                <a:lumOff val="40000"/>
              </a:srgbClr>
            </a:solidFill>
            <a:ln>
              <a:solidFill>
                <a:sysClr val="windowText" lastClr="000000"/>
              </a:solidFill>
            </a:ln>
            <a:effectLst/>
          </c:spPr>
          <c:invertIfNegative val="0"/>
          <c:cat>
            <c:multiLvlStrRef>
              <c:f>'comps shares'!$B$6:$G$7</c:f>
              <c:multiLvlStrCache>
                <c:ptCount val="6"/>
                <c:lvl>
                  <c:pt idx="0">
                    <c:v> 1994 </c:v>
                  </c:pt>
                  <c:pt idx="1">
                    <c:v> 2023 </c:v>
                  </c:pt>
                  <c:pt idx="2">
                    <c:v> 1994 </c:v>
                  </c:pt>
                  <c:pt idx="3">
                    <c:v> 2023 </c:v>
                  </c:pt>
                  <c:pt idx="4">
                    <c:v> 1994 </c:v>
                  </c:pt>
                  <c:pt idx="5">
                    <c:v> 2023 </c:v>
                  </c:pt>
                </c:lvl>
                <c:lvl>
                  <c:pt idx="0">
                    <c:v> formal employment </c:v>
                  </c:pt>
                  <c:pt idx="2">
                    <c:v> value added </c:v>
                  </c:pt>
                  <c:pt idx="4">
                    <c:v> goods exports </c:v>
                  </c:pt>
                </c:lvl>
              </c:multiLvlStrCache>
            </c:multiLvlStrRef>
          </c:cat>
          <c:val>
            <c:numRef>
              <c:f>'comps shares'!$B$12:$G$12</c:f>
              <c:numCache>
                <c:formatCode>0%</c:formatCode>
                <c:ptCount val="6"/>
                <c:pt idx="0">
                  <c:v>1.3174692879287471E-2</c:v>
                </c:pt>
                <c:pt idx="1">
                  <c:v>9.7743002463083935E-3</c:v>
                </c:pt>
                <c:pt idx="2">
                  <c:v>2.0565146044332006E-2</c:v>
                </c:pt>
                <c:pt idx="3">
                  <c:v>1.0355294277745153E-2</c:v>
                </c:pt>
                <c:pt idx="4">
                  <c:v>3.4988445101351712E-2</c:v>
                </c:pt>
                <c:pt idx="5">
                  <c:v>0.12542949843739271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C95-4B5E-9AFE-B100DEF81BD5}"/>
            </c:ext>
          </c:extLst>
        </c:ser>
        <c:ser>
          <c:idx val="5"/>
          <c:order val="5"/>
          <c:tx>
            <c:strRef>
              <c:f>'comps shares'!$A$13</c:f>
              <c:strCache>
                <c:ptCount val="1"/>
                <c:pt idx="0">
                  <c:v> machinery and equip-
ment ex transport </c:v>
                </c:pt>
              </c:strCache>
            </c:strRef>
          </c:tx>
          <c:spPr>
            <a:solidFill>
              <a:srgbClr val="4F81BD">
                <a:lumMod val="75000"/>
              </a:srgbClr>
            </a:solidFill>
            <a:ln>
              <a:solidFill>
                <a:sysClr val="windowText" lastClr="000000"/>
              </a:solidFill>
            </a:ln>
            <a:effectLst/>
          </c:spPr>
          <c:invertIfNegative val="0"/>
          <c:cat>
            <c:multiLvlStrRef>
              <c:f>'comps shares'!$B$6:$G$7</c:f>
              <c:multiLvlStrCache>
                <c:ptCount val="6"/>
                <c:lvl>
                  <c:pt idx="0">
                    <c:v> 1994 </c:v>
                  </c:pt>
                  <c:pt idx="1">
                    <c:v> 2023 </c:v>
                  </c:pt>
                  <c:pt idx="2">
                    <c:v> 1994 </c:v>
                  </c:pt>
                  <c:pt idx="3">
                    <c:v> 2023 </c:v>
                  </c:pt>
                  <c:pt idx="4">
                    <c:v> 1994 </c:v>
                  </c:pt>
                  <c:pt idx="5">
                    <c:v> 2023 </c:v>
                  </c:pt>
                </c:lvl>
                <c:lvl>
                  <c:pt idx="0">
                    <c:v> formal employment </c:v>
                  </c:pt>
                  <c:pt idx="2">
                    <c:v> value added </c:v>
                  </c:pt>
                  <c:pt idx="4">
                    <c:v> goods exports </c:v>
                  </c:pt>
                </c:lvl>
              </c:multiLvlStrCache>
            </c:multiLvlStrRef>
          </c:cat>
          <c:val>
            <c:numRef>
              <c:f>'comps shares'!$B$13:$G$13</c:f>
              <c:numCache>
                <c:formatCode>0%</c:formatCode>
                <c:ptCount val="6"/>
                <c:pt idx="0">
                  <c:v>1.5407608870819616E-2</c:v>
                </c:pt>
                <c:pt idx="1">
                  <c:v>1.6221580525821507E-2</c:v>
                </c:pt>
                <c:pt idx="2">
                  <c:v>2.1867324970181241E-2</c:v>
                </c:pt>
                <c:pt idx="3">
                  <c:v>1.5194359291939423E-2</c:v>
                </c:pt>
                <c:pt idx="4">
                  <c:v>3.5534019231418086E-2</c:v>
                </c:pt>
                <c:pt idx="5">
                  <c:v>7.4584566858374113E-2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EC95-4B5E-9AFE-B100DEF81BD5}"/>
            </c:ext>
          </c:extLst>
        </c:ser>
        <c:ser>
          <c:idx val="6"/>
          <c:order val="6"/>
          <c:tx>
            <c:strRef>
              <c:f>'comps shares'!$A$14</c:f>
              <c:strCache>
                <c:ptCount val="1"/>
                <c:pt idx="0">
                  <c:v> furniture </c:v>
                </c:pt>
              </c:strCache>
            </c:strRef>
          </c:tx>
          <c:spPr>
            <a:solidFill>
              <a:srgbClr val="1F497D">
                <a:lumMod val="50000"/>
              </a:srgbClr>
            </a:solidFill>
            <a:ln>
              <a:solidFill>
                <a:sysClr val="windowText" lastClr="000000"/>
              </a:solidFill>
            </a:ln>
            <a:effectLst/>
          </c:spPr>
          <c:invertIfNegative val="0"/>
          <c:cat>
            <c:multiLvlStrRef>
              <c:f>'comps shares'!$B$6:$G$7</c:f>
              <c:multiLvlStrCache>
                <c:ptCount val="6"/>
                <c:lvl>
                  <c:pt idx="0">
                    <c:v> 1994 </c:v>
                  </c:pt>
                  <c:pt idx="1">
                    <c:v> 2023 </c:v>
                  </c:pt>
                  <c:pt idx="2">
                    <c:v> 1994 </c:v>
                  </c:pt>
                  <c:pt idx="3">
                    <c:v> 2023 </c:v>
                  </c:pt>
                  <c:pt idx="4">
                    <c:v> 1994 </c:v>
                  </c:pt>
                  <c:pt idx="5">
                    <c:v> 2023 </c:v>
                  </c:pt>
                </c:lvl>
                <c:lvl>
                  <c:pt idx="0">
                    <c:v> formal employment </c:v>
                  </c:pt>
                  <c:pt idx="2">
                    <c:v> value added </c:v>
                  </c:pt>
                  <c:pt idx="4">
                    <c:v> goods exports </c:v>
                  </c:pt>
                </c:lvl>
              </c:multiLvlStrCache>
            </c:multiLvlStrRef>
          </c:cat>
          <c:val>
            <c:numRef>
              <c:f>'comps shares'!$B$14:$G$14</c:f>
              <c:numCache>
                <c:formatCode>0%</c:formatCode>
                <c:ptCount val="6"/>
                <c:pt idx="0">
                  <c:v>5.0556595754712693E-3</c:v>
                </c:pt>
                <c:pt idx="1">
                  <c:v>2.4975621962011591E-3</c:v>
                </c:pt>
                <c:pt idx="2">
                  <c:v>3.2800485522630585E-3</c:v>
                </c:pt>
                <c:pt idx="3">
                  <c:v>9.8700846383668428E-4</c:v>
                </c:pt>
                <c:pt idx="4">
                  <c:v>7.9067108063972172E-3</c:v>
                </c:pt>
                <c:pt idx="5">
                  <c:v>1.830333584903413E-3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EC95-4B5E-9AFE-B100DEF81B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"/>
        <c:overlap val="100"/>
        <c:axId val="1856535056"/>
        <c:axId val="1856527984"/>
      </c:barChart>
      <c:catAx>
        <c:axId val="1856535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56527984"/>
        <c:crosses val="autoZero"/>
        <c:auto val="1"/>
        <c:lblAlgn val="ctr"/>
        <c:lblOffset val="100"/>
        <c:noMultiLvlLbl val="0"/>
      </c:catAx>
      <c:valAx>
        <c:axId val="18565279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56535056"/>
        <c:crosses val="autoZero"/>
        <c:crossBetween val="between"/>
      </c:valAx>
      <c:spPr>
        <a:noFill/>
        <a:ln w="6350">
          <a:solidFill>
            <a:sysClr val="windowText" lastClr="000000"/>
          </a:solidFill>
        </a:ln>
        <a:effectLst/>
      </c:spPr>
    </c:plotArea>
    <c:legend>
      <c:legendPos val="r"/>
      <c:layout>
        <c:manualLayout>
          <c:xMode val="edge"/>
          <c:yMode val="edge"/>
          <c:x val="0.68392504867116555"/>
          <c:y val="3.1348231555372606E-2"/>
          <c:w val="0.30374125391942891"/>
          <c:h val="0.863104371650002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98C4B9-6ADD-4896-BD57-B953AC590A70}" type="datetimeFigureOut">
              <a:rPr lang="en-ZA" smtClean="0"/>
              <a:t>2025/03/19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367E07-4DF9-4C39-8D3D-3D9D877CB49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47244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367E07-4DF9-4C39-8D3D-3D9D877CB49F}" type="slidenum">
              <a:rPr lang="en-ZA" smtClean="0"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429115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41617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1148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92875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900" y="115889"/>
            <a:ext cx="5410200" cy="2233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20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CAE36E8-C8A6-4719-A746-6069C0A5AEAB}" type="datetimeFigureOut">
              <a:rPr lang="en-ZA" smtClean="0"/>
              <a:t>2025/03/18</a:t>
            </a:fld>
            <a:endParaRPr lang="en-ZA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737720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CAE36E8-C8A6-4719-A746-6069C0A5AEAB}" type="datetimeFigureOut">
              <a:rPr lang="en-ZA" smtClean="0"/>
              <a:t>2025/03/18</a:t>
            </a:fld>
            <a:endParaRPr lang="en-Z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2007102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711796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Z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0" y="1676400"/>
            <a:ext cx="4572000" cy="43434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4724400" y="1676400"/>
            <a:ext cx="4419600" cy="4343400"/>
          </a:xfrm>
          <a:solidFill>
            <a:schemeClr val="tx2">
              <a:lumMod val="75000"/>
            </a:schemeClr>
          </a:solidFill>
        </p:spPr>
        <p:txBody>
          <a:bodyPr/>
          <a:lstStyle>
            <a:lvl1pPr>
              <a:defRPr sz="22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82093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0" y="1676400"/>
            <a:ext cx="4724400" cy="4572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838728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Z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0" y="1676400"/>
            <a:ext cx="4572000" cy="4343400"/>
          </a:xfrm>
          <a:solidFill>
            <a:schemeClr val="tx2">
              <a:lumMod val="75000"/>
            </a:schemeClr>
          </a:solidFill>
        </p:spPr>
        <p:txBody>
          <a:bodyPr/>
          <a:lstStyle>
            <a:lvl1pPr>
              <a:defRPr sz="22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4755776" y="1676400"/>
            <a:ext cx="4419600" cy="4343400"/>
          </a:xfrm>
          <a:noFill/>
        </p:spPr>
        <p:txBody>
          <a:bodyPr/>
          <a:lstStyle>
            <a:lvl1pPr>
              <a:defRPr sz="22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572006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0" y="1556792"/>
            <a:ext cx="3419475" cy="4968551"/>
          </a:xfrm>
          <a:solidFill>
            <a:schemeClr val="tx2"/>
          </a:solidFill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2"/>
          </p:nvPr>
        </p:nvSpPr>
        <p:spPr>
          <a:xfrm>
            <a:off x="3275856" y="1916832"/>
            <a:ext cx="3167757" cy="4941168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3"/>
          </p:nvPr>
        </p:nvSpPr>
        <p:spPr>
          <a:xfrm>
            <a:off x="6372201" y="1412777"/>
            <a:ext cx="2771800" cy="4896544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8898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Z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3200400" y="1676400"/>
            <a:ext cx="2590800" cy="23622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457200" y="1676400"/>
            <a:ext cx="2667000" cy="41148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6"/>
          </p:nvPr>
        </p:nvSpPr>
        <p:spPr>
          <a:xfrm>
            <a:off x="3276600" y="4114800"/>
            <a:ext cx="5181600" cy="167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5943600" y="1676400"/>
            <a:ext cx="2438400" cy="23622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71634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Z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3200400" y="1676400"/>
            <a:ext cx="2590800" cy="2362200"/>
          </a:xfrm>
          <a:solidFill>
            <a:schemeClr val="tx2">
              <a:lumMod val="75000"/>
            </a:schemeClr>
          </a:solidFill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457200" y="1676400"/>
            <a:ext cx="2667000" cy="4114800"/>
          </a:xfrm>
          <a:solidFill>
            <a:schemeClr val="tx2">
              <a:lumMod val="50000"/>
            </a:schemeClr>
          </a:solidFill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6"/>
          </p:nvPr>
        </p:nvSpPr>
        <p:spPr>
          <a:xfrm>
            <a:off x="3276600" y="4114800"/>
            <a:ext cx="5181600" cy="1676400"/>
          </a:xfrm>
          <a:solidFill>
            <a:schemeClr val="accent1">
              <a:lumMod val="50000"/>
            </a:schemeClr>
          </a:solidFill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5943600" y="1676400"/>
            <a:ext cx="2438400" cy="23622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444596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9514518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1345036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6239370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CAE36E8-C8A6-4719-A746-6069C0A5AEAB}" type="datetimeFigureOut">
              <a:rPr lang="en-ZA" smtClean="0"/>
              <a:t>2025/03/18</a:t>
            </a:fld>
            <a:endParaRPr lang="en-ZA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8706141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CAE36E8-C8A6-4719-A746-6069C0A5AEAB}" type="datetimeFigureOut">
              <a:rPr lang="en-ZA" smtClean="0"/>
              <a:t>2025/03/18</a:t>
            </a:fld>
            <a:endParaRPr lang="en-ZA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9438229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CAE36E8-C8A6-4719-A746-6069C0A5AEAB}" type="datetimeFigureOut">
              <a:rPr lang="en-ZA" smtClean="0"/>
              <a:t>2025/03/18</a:t>
            </a:fld>
            <a:endParaRPr lang="en-Z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7322462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CAE36E8-C8A6-4719-A746-6069C0A5AEAB}" type="datetimeFigureOut">
              <a:rPr lang="en-ZA" smtClean="0"/>
              <a:t>2025/03/18</a:t>
            </a:fld>
            <a:endParaRPr lang="en-Z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203329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36A9238-D06E-489F-A6B0-4BF45578CBC6}" type="datetimeFigureOut">
              <a:rPr lang="en-ZA" smtClean="0"/>
              <a:t>2025/03/18</a:t>
            </a:fld>
            <a:endParaRPr lang="en-Z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Z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457200" y="1600200"/>
            <a:ext cx="4343400" cy="4572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214724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463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0" y="64928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0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228699"/>
            <a:ext cx="1524000" cy="629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3977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  <p:sldLayoutId id="2147483799" r:id="rId18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latin typeface="Cambria" pitchFamily="18" charset="0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9pPr>
    </p:titleStyle>
    <p:bodyStyle>
      <a:lvl1pPr marL="2286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92100" algn="l" rtl="0" eaLnBrk="1" fontAlgn="base" hangingPunct="1">
        <a:spcBef>
          <a:spcPct val="20000"/>
        </a:spcBef>
        <a:spcAft>
          <a:spcPct val="0"/>
        </a:spcAft>
        <a:buSzPct val="85000"/>
        <a:buFont typeface="Wingdings" pitchFamily="2" charset="2"/>
        <a:buChar char="Ø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651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977900" indent="-2921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651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182BEF-3BB7-CF96-9970-BE17B1FB28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ZA" dirty="0"/>
              <a:t>Reframing industrial policy for South Africa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8D405A-84DD-A667-5C6D-F060DC7A030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ZA" dirty="0"/>
              <a:t>Input to Development Dialogue on Rethinking Industrial Policy in SA</a:t>
            </a:r>
          </a:p>
          <a:p>
            <a:r>
              <a:rPr lang="en-ZA" dirty="0"/>
              <a:t>19 March 2025</a:t>
            </a:r>
          </a:p>
          <a:p>
            <a:r>
              <a:rPr lang="en-ZA"/>
              <a:t>v2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7621470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20B80-4DE4-6EA9-D165-39E2424D7D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The changing context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970DA7-D7AA-C6B6-F6C9-EEDBE58F426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0" y="1676400"/>
            <a:ext cx="3724275" cy="43434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ZA" b="1" dirty="0"/>
              <a:t>International: </a:t>
            </a:r>
          </a:p>
          <a:p>
            <a:r>
              <a:rPr lang="en-ZA" dirty="0"/>
              <a:t>New obstacles to manufactured exports</a:t>
            </a:r>
          </a:p>
          <a:p>
            <a:pPr lvl="1"/>
            <a:r>
              <a:rPr lang="en-ZA" dirty="0"/>
              <a:t>Mature global value chains reflected in plateauing trade</a:t>
            </a:r>
          </a:p>
          <a:p>
            <a:pPr lvl="1"/>
            <a:r>
              <a:rPr lang="en-ZA" dirty="0"/>
              <a:t>New protectionism, nationalism and fiscal challenges in the global North since COVID pandemic</a:t>
            </a:r>
          </a:p>
          <a:p>
            <a:r>
              <a:rPr lang="en-ZA" dirty="0"/>
              <a:t>Continued externalisation of services changes the scope and consequently the role of “manufacturing”</a:t>
            </a:r>
          </a:p>
          <a:p>
            <a:pPr lvl="1"/>
            <a:endParaRPr lang="en-ZA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3F26CB-6E9A-8618-5760-1CFA560698B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819525" y="1676400"/>
            <a:ext cx="5355851" cy="43434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ZA" b="1" dirty="0"/>
              <a:t>Domestic:</a:t>
            </a:r>
          </a:p>
          <a:p>
            <a:r>
              <a:rPr lang="en-ZA" dirty="0"/>
              <a:t>Very little structural change despite pursuit of industrial policy</a:t>
            </a:r>
          </a:p>
          <a:p>
            <a:pPr lvl="1"/>
            <a:r>
              <a:rPr lang="en-ZA" dirty="0"/>
              <a:t>Unusually high joblessness</a:t>
            </a:r>
          </a:p>
          <a:p>
            <a:pPr lvl="1"/>
            <a:r>
              <a:rPr lang="en-ZA" dirty="0"/>
              <a:t>Unusually low levels of self employment with deep inequalities in asset ownership</a:t>
            </a:r>
          </a:p>
          <a:p>
            <a:pPr lvl="1"/>
            <a:r>
              <a:rPr lang="en-ZA" dirty="0"/>
              <a:t>Extraordinarily high dependence on mining exports</a:t>
            </a:r>
          </a:p>
          <a:p>
            <a:r>
              <a:rPr lang="en-ZA" dirty="0"/>
              <a:t>Major investments in infrastructure in the 2010s not having desired effects</a:t>
            </a:r>
          </a:p>
          <a:p>
            <a:r>
              <a:rPr lang="en-ZA" dirty="0"/>
              <a:t>Fiscal pressure since COVID downturn </a:t>
            </a:r>
          </a:p>
          <a:p>
            <a:r>
              <a:rPr lang="en-ZA" dirty="0"/>
              <a:t>Persistent poverty and political disruptions across the region limiting synergies and demand</a:t>
            </a:r>
          </a:p>
        </p:txBody>
      </p:sp>
    </p:spTree>
    <p:extLst>
      <p:ext uri="{BB962C8B-B14F-4D97-AF65-F5344CB8AC3E}">
        <p14:creationId xmlns:p14="http://schemas.microsoft.com/office/powerpoint/2010/main" val="29455479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EC2E32-5EF0-191F-4FBA-D8D7D935C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ZA" dirty="0"/>
              <a:t>How can industrial policy prioritise job creation?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567DED-9FD6-4344-FB26-8390DB58413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-1" y="1676400"/>
            <a:ext cx="6753226" cy="5181600"/>
          </a:xfrm>
        </p:spPr>
        <p:txBody>
          <a:bodyPr>
            <a:normAutofit/>
          </a:bodyPr>
          <a:lstStyle/>
          <a:p>
            <a:r>
              <a:rPr lang="en-ZA" dirty="0"/>
              <a:t>Intensive vs extensive growth</a:t>
            </a:r>
          </a:p>
          <a:p>
            <a:pPr lvl="1"/>
            <a:r>
              <a:rPr lang="en-ZA" dirty="0"/>
              <a:t>Intensive growth (raising productivity in established industries) only expands jobs if can also expand sales dramatically</a:t>
            </a:r>
          </a:p>
          <a:p>
            <a:pPr lvl="1"/>
            <a:r>
              <a:rPr lang="en-ZA" dirty="0"/>
              <a:t>Extensive growth brings new resources into production even if low levels of productivity</a:t>
            </a:r>
          </a:p>
          <a:p>
            <a:pPr lvl="1"/>
            <a:r>
              <a:rPr lang="en-ZA" dirty="0"/>
              <a:t>Extensive growth </a:t>
            </a:r>
            <a:r>
              <a:rPr lang="en-ZA" dirty="0" err="1"/>
              <a:t>equires</a:t>
            </a:r>
            <a:r>
              <a:rPr lang="en-ZA" dirty="0"/>
              <a:t> very different implementation systems</a:t>
            </a:r>
          </a:p>
          <a:p>
            <a:pPr lvl="2"/>
            <a:r>
              <a:rPr lang="en-ZA" dirty="0"/>
              <a:t>Contracting out schemes and other holistic support systems</a:t>
            </a:r>
          </a:p>
          <a:p>
            <a:pPr lvl="2"/>
            <a:r>
              <a:rPr lang="en-ZA" dirty="0"/>
              <a:t>Provision of basic goods and services for communities, with government subsidies at least to start with </a:t>
            </a:r>
          </a:p>
          <a:p>
            <a:pPr lvl="2"/>
            <a:r>
              <a:rPr lang="en-ZA" dirty="0"/>
              <a:t>Vastly scaled up support for major labour-intensive industries</a:t>
            </a:r>
          </a:p>
          <a:p>
            <a:pPr lvl="1"/>
            <a:r>
              <a:rPr lang="en-ZA" dirty="0"/>
              <a:t>Can SA reach meaningful scale? </a:t>
            </a:r>
          </a:p>
          <a:p>
            <a:pPr lvl="1"/>
            <a:r>
              <a:rPr lang="en-ZA" dirty="0"/>
              <a:t>Realistically, the alternative is redistribution through state services, both as cash grants and in kind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49D353-B0D9-9E1E-EFE3-86A098A3630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753225" y="1676400"/>
            <a:ext cx="2422524" cy="4114800"/>
          </a:xfrm>
        </p:spPr>
        <p:txBody>
          <a:bodyPr>
            <a:normAutofit/>
          </a:bodyPr>
          <a:lstStyle/>
          <a:p>
            <a:r>
              <a:rPr lang="en-ZA" dirty="0"/>
              <a:t>Stronger prioritisation of enabling environment for inclusive growth</a:t>
            </a:r>
          </a:p>
          <a:p>
            <a:pPr lvl="1"/>
            <a:r>
              <a:rPr lang="en-ZA" dirty="0"/>
              <a:t>Fix education in working-class communities</a:t>
            </a:r>
          </a:p>
          <a:p>
            <a:pPr lvl="1"/>
            <a:r>
              <a:rPr lang="en-ZA" dirty="0"/>
              <a:t>Reliable and affordable infrastructure</a:t>
            </a:r>
          </a:p>
          <a:p>
            <a:pPr lvl="1"/>
            <a:r>
              <a:rPr lang="en-ZA" dirty="0"/>
              <a:t>Densification</a:t>
            </a:r>
          </a:p>
          <a:p>
            <a:pPr lvl="1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6112614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329E7-C8BA-2659-7ADC-3BC91C8118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ZA" dirty="0"/>
              <a:t>E.g.: Beneficiation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D04D8B-8B1D-1BD4-3C6A-F5B41544B53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" y="1142999"/>
            <a:ext cx="2962274" cy="5715001"/>
          </a:xfrm>
        </p:spPr>
        <p:txBody>
          <a:bodyPr>
            <a:normAutofit fontScale="92500" lnSpcReduction="20000"/>
          </a:bodyPr>
          <a:lstStyle/>
          <a:p>
            <a:r>
              <a:rPr lang="en-ZA" dirty="0"/>
              <a:t>Job creation mostly in</a:t>
            </a:r>
          </a:p>
          <a:p>
            <a:pPr lvl="1"/>
            <a:r>
              <a:rPr lang="en-ZA" dirty="0"/>
              <a:t>Downstream manufacturing, not refineries</a:t>
            </a:r>
          </a:p>
          <a:p>
            <a:pPr lvl="1"/>
            <a:r>
              <a:rPr lang="en-ZA" dirty="0"/>
              <a:t>Production of inputs</a:t>
            </a:r>
          </a:p>
          <a:p>
            <a:pPr lvl="1"/>
            <a:r>
              <a:rPr lang="en-ZA" dirty="0"/>
              <a:t>Services to support both phases (maintenance, logistics, marketing, legal, etc.)</a:t>
            </a:r>
          </a:p>
          <a:p>
            <a:r>
              <a:rPr lang="en-ZA" dirty="0"/>
              <a:t>Downstream manufacturing is competitive only if refined products reflect local costs – need to shift rents</a:t>
            </a:r>
          </a:p>
          <a:p>
            <a:r>
              <a:rPr lang="en-ZA" dirty="0"/>
              <a:t>Also need to manage coal dependency to sustain exports</a:t>
            </a:r>
          </a:p>
          <a:p>
            <a:r>
              <a:rPr lang="en-ZA" dirty="0"/>
              <a:t>Always leads to heavy-handed lobbying by mines and refineries</a:t>
            </a: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C9AE2DC1-5A07-51EF-E57A-41FCEF34D5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4148717"/>
              </p:ext>
            </p:extLst>
          </p:nvPr>
        </p:nvGraphicFramePr>
        <p:xfrm>
          <a:off x="3086100" y="1209674"/>
          <a:ext cx="6035321" cy="5648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508122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0688A-42AB-A30C-A16C-606E21D27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Some questions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ACF28C3-8D98-8DA5-B355-F346FF1BD89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" y="1556792"/>
            <a:ext cx="3009900" cy="4968551"/>
          </a:xfrm>
        </p:spPr>
        <p:txBody>
          <a:bodyPr>
            <a:normAutofit/>
          </a:bodyPr>
          <a:lstStyle/>
          <a:p>
            <a:r>
              <a:rPr lang="en-ZA" sz="2800" dirty="0"/>
              <a:t>Is the dtic’s mandate to support established business or to promote economic reconstruction? 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7D48F0A-7899-92A7-FFD3-A138711CEE0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866280" y="1916832"/>
            <a:ext cx="2810619" cy="4941168"/>
          </a:xfrm>
        </p:spPr>
        <p:txBody>
          <a:bodyPr/>
          <a:lstStyle/>
          <a:p>
            <a:r>
              <a:rPr lang="en-ZA" sz="2800" dirty="0"/>
              <a:t>What is the role of established business in economic reconstruction?</a:t>
            </a:r>
          </a:p>
          <a:p>
            <a:endParaRPr lang="en-ZA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91728F9-7A27-FB56-6BC4-BBDE38A165B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591176" y="1412777"/>
            <a:ext cx="3552826" cy="4587973"/>
          </a:xfrm>
        </p:spPr>
        <p:txBody>
          <a:bodyPr/>
          <a:lstStyle/>
          <a:p>
            <a:r>
              <a:rPr lang="en-ZA" sz="2800" dirty="0"/>
              <a:t>How to ensure reasoned decisionmaking in the face of </a:t>
            </a:r>
          </a:p>
          <a:p>
            <a:pPr lvl="1"/>
            <a:r>
              <a:rPr lang="en-ZA" sz="2600" dirty="0"/>
              <a:t>fierce lobbying by established business </a:t>
            </a:r>
          </a:p>
          <a:p>
            <a:pPr lvl="1"/>
            <a:r>
              <a:rPr lang="en-ZA" sz="2600" dirty="0"/>
              <a:t>disaffection amongst voters?</a:t>
            </a:r>
          </a:p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5144657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397D959-D2A7-D4FA-AF6C-4D31B10FC8A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ZA" dirty="0"/>
              <a:t>Re a leboha!</a:t>
            </a:r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500119F3-2752-6F8A-ECE4-0A30547D11F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17315693"/>
      </p:ext>
    </p:extLst>
  </p:cSld>
  <p:clrMapOvr>
    <a:masterClrMapping/>
  </p:clrMapOvr>
</p:sld>
</file>

<file path=ppt/theme/theme1.xml><?xml version="1.0" encoding="utf-8"?>
<a:theme xmlns:a="http://schemas.openxmlformats.org/drawingml/2006/main" name="tip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ips" id="{A0AD4330-0DAA-4748-9D81-2129832E7E29}" vid="{97C1DFE8-10A1-4186-96AF-3743785BFE4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960</TotalTime>
  <Words>368</Words>
  <Application>Microsoft Office PowerPoint</Application>
  <PresentationFormat>On-screen Show (4:3)</PresentationFormat>
  <Paragraphs>48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Aptos</vt:lpstr>
      <vt:lpstr>Arial</vt:lpstr>
      <vt:lpstr>Calibri</vt:lpstr>
      <vt:lpstr>Cambria</vt:lpstr>
      <vt:lpstr>Wingdings</vt:lpstr>
      <vt:lpstr>tips</vt:lpstr>
      <vt:lpstr>Reframing industrial policy for South Africa</vt:lpstr>
      <vt:lpstr>The changing context</vt:lpstr>
      <vt:lpstr>How can industrial policy prioritise job creation?</vt:lpstr>
      <vt:lpstr>E.g.: Beneficiation</vt:lpstr>
      <vt:lpstr>Some questions</vt:lpstr>
      <vt:lpstr>Re a leboha!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Neva Makgetla</dc:creator>
  <cp:lastModifiedBy>Neva Makgetla</cp:lastModifiedBy>
  <cp:revision>7</cp:revision>
  <dcterms:created xsi:type="dcterms:W3CDTF">2025-03-18T04:08:02Z</dcterms:created>
  <dcterms:modified xsi:type="dcterms:W3CDTF">2025-03-19T04:05:46Z</dcterms:modified>
</cp:coreProperties>
</file>