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heme/themeOverride1.xml" ContentType="application/vnd.openxmlformats-officedocument.themeOverride+xml"/>
  <Override PartName="/ppt/notesSlides/notesSlide7.xml" ContentType="application/vnd.openxmlformats-officedocument.presentationml.notesSlide+xml"/>
  <Override PartName="/ppt/theme/themeOverride2.xml" ContentType="application/vnd.openxmlformats-officedocument.themeOverride+xml"/>
  <Override PartName="/ppt/notesSlides/notesSlide8.xml" ContentType="application/vnd.openxmlformats-officedocument.presentationml.notesSlide+xml"/>
  <Override PartName="/ppt/theme/themeOverride3.xml" ContentType="application/vnd.openxmlformats-officedocument.themeOverr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2"/>
  </p:notesMasterIdLst>
  <p:sldIdLst>
    <p:sldId id="256" r:id="rId2"/>
    <p:sldId id="366" r:id="rId3"/>
    <p:sldId id="393" r:id="rId4"/>
    <p:sldId id="394" r:id="rId5"/>
    <p:sldId id="395" r:id="rId6"/>
    <p:sldId id="396" r:id="rId7"/>
    <p:sldId id="397" r:id="rId8"/>
    <p:sldId id="398" r:id="rId9"/>
    <p:sldId id="399" r:id="rId10"/>
    <p:sldId id="390" r:id="rId11"/>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ul Levin" initials="SL"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BEC4C3-2368-40E5-A213-65E70291FFEC}" v="33" dt="2025-03-12T14:26:48.4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498" autoAdjust="0"/>
    <p:restoredTop sz="95033" autoAdjust="0"/>
  </p:normalViewPr>
  <p:slideViewPr>
    <p:cSldViewPr>
      <p:cViewPr varScale="1">
        <p:scale>
          <a:sx n="105" d="100"/>
          <a:sy n="105" d="100"/>
        </p:scale>
        <p:origin x="1572" y="108"/>
      </p:cViewPr>
      <p:guideLst>
        <p:guide orient="horz" pos="2160"/>
        <p:guide pos="2880"/>
      </p:guideLst>
    </p:cSldViewPr>
  </p:slideViewPr>
  <p:outlineViewPr>
    <p:cViewPr>
      <p:scale>
        <a:sx n="33" d="100"/>
        <a:sy n="33" d="100"/>
      </p:scale>
      <p:origin x="0" y="996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kwanda Maseko" userId="edd6ff17-de58-452b-b35f-60341fcb5d67" providerId="ADAL" clId="{53BEC4C3-2368-40E5-A213-65E70291FFEC}"/>
    <pc:docChg chg="undo redo custSel modSld">
      <pc:chgData name="Nokwanda Maseko" userId="edd6ff17-de58-452b-b35f-60341fcb5d67" providerId="ADAL" clId="{53BEC4C3-2368-40E5-A213-65E70291FFEC}" dt="2025-03-12T14:28:33.286" v="797" actId="15"/>
      <pc:docMkLst>
        <pc:docMk/>
      </pc:docMkLst>
      <pc:sldChg chg="modSp mod">
        <pc:chgData name="Nokwanda Maseko" userId="edd6ff17-de58-452b-b35f-60341fcb5d67" providerId="ADAL" clId="{53BEC4C3-2368-40E5-A213-65E70291FFEC}" dt="2025-03-12T10:27:25.800" v="44" actId="114"/>
        <pc:sldMkLst>
          <pc:docMk/>
          <pc:sldMk cId="0" sldId="256"/>
        </pc:sldMkLst>
        <pc:spChg chg="mod">
          <ac:chgData name="Nokwanda Maseko" userId="edd6ff17-de58-452b-b35f-60341fcb5d67" providerId="ADAL" clId="{53BEC4C3-2368-40E5-A213-65E70291FFEC}" dt="2025-03-12T10:27:25.800" v="44" actId="114"/>
          <ac:spMkLst>
            <pc:docMk/>
            <pc:sldMk cId="0" sldId="256"/>
            <ac:spMk id="2" creationId="{00000000-0000-0000-0000-000000000000}"/>
          </ac:spMkLst>
        </pc:spChg>
        <pc:spChg chg="mod">
          <ac:chgData name="Nokwanda Maseko" userId="edd6ff17-de58-452b-b35f-60341fcb5d67" providerId="ADAL" clId="{53BEC4C3-2368-40E5-A213-65E70291FFEC}" dt="2025-03-12T10:27:05.306" v="24" actId="20577"/>
          <ac:spMkLst>
            <pc:docMk/>
            <pc:sldMk cId="0" sldId="256"/>
            <ac:spMk id="3" creationId="{00000000-0000-0000-0000-000000000000}"/>
          </ac:spMkLst>
        </pc:spChg>
      </pc:sldChg>
      <pc:sldChg chg="addSp delSp modSp mod">
        <pc:chgData name="Nokwanda Maseko" userId="edd6ff17-de58-452b-b35f-60341fcb5d67" providerId="ADAL" clId="{53BEC4C3-2368-40E5-A213-65E70291FFEC}" dt="2025-03-12T14:26:48.485" v="785" actId="14100"/>
        <pc:sldMkLst>
          <pc:docMk/>
          <pc:sldMk cId="1806073656" sldId="393"/>
        </pc:sldMkLst>
        <pc:spChg chg="mod">
          <ac:chgData name="Nokwanda Maseko" userId="edd6ff17-de58-452b-b35f-60341fcb5d67" providerId="ADAL" clId="{53BEC4C3-2368-40E5-A213-65E70291FFEC}" dt="2025-03-12T14:26:41.750" v="784" actId="14100"/>
          <ac:spMkLst>
            <pc:docMk/>
            <pc:sldMk cId="1806073656" sldId="393"/>
            <ac:spMk id="3" creationId="{52909F94-F65C-3387-534C-1957A13EE8F7}"/>
          </ac:spMkLst>
        </pc:spChg>
        <pc:spChg chg="del mod">
          <ac:chgData name="Nokwanda Maseko" userId="edd6ff17-de58-452b-b35f-60341fcb5d67" providerId="ADAL" clId="{53BEC4C3-2368-40E5-A213-65E70291FFEC}" dt="2025-03-12T14:01:19.461" v="637" actId="21"/>
          <ac:spMkLst>
            <pc:docMk/>
            <pc:sldMk cId="1806073656" sldId="393"/>
            <ac:spMk id="5" creationId="{F975CA30-88D6-3C54-7039-D04D0F053010}"/>
          </ac:spMkLst>
        </pc:spChg>
        <pc:spChg chg="mod">
          <ac:chgData name="Nokwanda Maseko" userId="edd6ff17-de58-452b-b35f-60341fcb5d67" providerId="ADAL" clId="{53BEC4C3-2368-40E5-A213-65E70291FFEC}" dt="2025-03-12T14:26:18.249" v="782" actId="1076"/>
          <ac:spMkLst>
            <pc:docMk/>
            <pc:sldMk cId="1806073656" sldId="393"/>
            <ac:spMk id="6" creationId="{D4111922-9558-1147-1B41-5480A8C554EF}"/>
          </ac:spMkLst>
        </pc:spChg>
        <pc:spChg chg="mod">
          <ac:chgData name="Nokwanda Maseko" userId="edd6ff17-de58-452b-b35f-60341fcb5d67" providerId="ADAL" clId="{53BEC4C3-2368-40E5-A213-65E70291FFEC}" dt="2025-03-12T14:26:12.437" v="780" actId="1076"/>
          <ac:spMkLst>
            <pc:docMk/>
            <pc:sldMk cId="1806073656" sldId="393"/>
            <ac:spMk id="7" creationId="{8D671611-8F3F-CE6D-9EB2-52EEB1A46886}"/>
          </ac:spMkLst>
        </pc:spChg>
        <pc:spChg chg="mod">
          <ac:chgData name="Nokwanda Maseko" userId="edd6ff17-de58-452b-b35f-60341fcb5d67" providerId="ADAL" clId="{53BEC4C3-2368-40E5-A213-65E70291FFEC}" dt="2025-03-12T14:26:23.614" v="783" actId="1076"/>
          <ac:spMkLst>
            <pc:docMk/>
            <pc:sldMk cId="1806073656" sldId="393"/>
            <ac:spMk id="21" creationId="{D4A17162-F83D-7A60-2E71-C8E83B2FACCA}"/>
          </ac:spMkLst>
        </pc:spChg>
        <pc:graphicFrameChg chg="add del mod">
          <ac:chgData name="Nokwanda Maseko" userId="edd6ff17-de58-452b-b35f-60341fcb5d67" providerId="ADAL" clId="{53BEC4C3-2368-40E5-A213-65E70291FFEC}" dt="2025-03-12T14:22:07.934" v="703" actId="478"/>
          <ac:graphicFrameMkLst>
            <pc:docMk/>
            <pc:sldMk cId="1806073656" sldId="393"/>
            <ac:graphicFrameMk id="4" creationId="{006AE5F6-39FB-673A-47CB-E0E5F56A7AB3}"/>
          </ac:graphicFrameMkLst>
        </pc:graphicFrameChg>
        <pc:picChg chg="mod">
          <ac:chgData name="Nokwanda Maseko" userId="edd6ff17-de58-452b-b35f-60341fcb5d67" providerId="ADAL" clId="{53BEC4C3-2368-40E5-A213-65E70291FFEC}" dt="2025-03-12T14:26:48.485" v="785" actId="14100"/>
          <ac:picMkLst>
            <pc:docMk/>
            <pc:sldMk cId="1806073656" sldId="393"/>
            <ac:picMk id="2" creationId="{97174169-AD99-BD60-DD0B-0FD2EE4A3895}"/>
          </ac:picMkLst>
        </pc:picChg>
        <pc:picChg chg="add del mod">
          <ac:chgData name="Nokwanda Maseko" userId="edd6ff17-de58-452b-b35f-60341fcb5d67" providerId="ADAL" clId="{53BEC4C3-2368-40E5-A213-65E70291FFEC}" dt="2025-03-12T14:25:14.649" v="765" actId="478"/>
          <ac:picMkLst>
            <pc:docMk/>
            <pc:sldMk cId="1806073656" sldId="393"/>
            <ac:picMk id="8" creationId="{3DD419CE-C92C-B18D-9755-009CE4B6B634}"/>
          </ac:picMkLst>
        </pc:picChg>
      </pc:sldChg>
      <pc:sldChg chg="addSp delSp modSp mod">
        <pc:chgData name="Nokwanda Maseko" userId="edd6ff17-de58-452b-b35f-60341fcb5d67" providerId="ADAL" clId="{53BEC4C3-2368-40E5-A213-65E70291FFEC}" dt="2025-03-12T14:27:24.249" v="793" actId="20577"/>
        <pc:sldMkLst>
          <pc:docMk/>
          <pc:sldMk cId="1579547632" sldId="394"/>
        </pc:sldMkLst>
        <pc:spChg chg="add mod">
          <ac:chgData name="Nokwanda Maseko" userId="edd6ff17-de58-452b-b35f-60341fcb5d67" providerId="ADAL" clId="{53BEC4C3-2368-40E5-A213-65E70291FFEC}" dt="2025-03-12T14:04:21.401" v="659" actId="20577"/>
          <ac:spMkLst>
            <pc:docMk/>
            <pc:sldMk cId="1579547632" sldId="394"/>
            <ac:spMk id="3" creationId="{F975CA30-88D6-3C54-7039-D04D0F053010}"/>
          </ac:spMkLst>
        </pc:spChg>
        <pc:spChg chg="mod">
          <ac:chgData name="Nokwanda Maseko" userId="edd6ff17-de58-452b-b35f-60341fcb5d67" providerId="ADAL" clId="{53BEC4C3-2368-40E5-A213-65E70291FFEC}" dt="2025-03-12T14:27:24.249" v="793" actId="20577"/>
          <ac:spMkLst>
            <pc:docMk/>
            <pc:sldMk cId="1579547632" sldId="394"/>
            <ac:spMk id="6" creationId="{AF6FF32E-83D6-825D-1489-0B3105A4ED9F}"/>
          </ac:spMkLst>
        </pc:spChg>
        <pc:spChg chg="mod">
          <ac:chgData name="Nokwanda Maseko" userId="edd6ff17-de58-452b-b35f-60341fcb5d67" providerId="ADAL" clId="{53BEC4C3-2368-40E5-A213-65E70291FFEC}" dt="2025-03-12T11:07:09.775" v="124" actId="6549"/>
          <ac:spMkLst>
            <pc:docMk/>
            <pc:sldMk cId="1579547632" sldId="394"/>
            <ac:spMk id="7" creationId="{8BFD51C0-7E22-04E1-4752-4C764133840A}"/>
          </ac:spMkLst>
        </pc:spChg>
        <pc:spChg chg="add del">
          <ac:chgData name="Nokwanda Maseko" userId="edd6ff17-de58-452b-b35f-60341fcb5d67" providerId="ADAL" clId="{53BEC4C3-2368-40E5-A213-65E70291FFEC}" dt="2025-03-12T14:03:52.886" v="656" actId="11529"/>
          <ac:spMkLst>
            <pc:docMk/>
            <pc:sldMk cId="1579547632" sldId="394"/>
            <ac:spMk id="8" creationId="{888548B7-B62B-A182-0A5B-8E6C26C91995}"/>
          </ac:spMkLst>
        </pc:spChg>
        <pc:spChg chg="mod">
          <ac:chgData name="Nokwanda Maseko" userId="edd6ff17-de58-452b-b35f-60341fcb5d67" providerId="ADAL" clId="{53BEC4C3-2368-40E5-A213-65E70291FFEC}" dt="2025-03-12T13:56:59.218" v="489" actId="20577"/>
          <ac:spMkLst>
            <pc:docMk/>
            <pc:sldMk cId="1579547632" sldId="394"/>
            <ac:spMk id="9" creationId="{C2D8FF0A-7BB5-C5AF-5E9A-8A5B2E886ED2}"/>
          </ac:spMkLst>
        </pc:spChg>
        <pc:graphicFrameChg chg="mod modGraphic">
          <ac:chgData name="Nokwanda Maseko" userId="edd6ff17-de58-452b-b35f-60341fcb5d67" providerId="ADAL" clId="{53BEC4C3-2368-40E5-A213-65E70291FFEC}" dt="2025-03-12T11:05:08.803" v="68" actId="113"/>
          <ac:graphicFrameMkLst>
            <pc:docMk/>
            <pc:sldMk cId="1579547632" sldId="394"/>
            <ac:graphicFrameMk id="5" creationId="{E3A5AF07-2D10-8C72-EA44-B831EA86577B}"/>
          </ac:graphicFrameMkLst>
        </pc:graphicFrameChg>
      </pc:sldChg>
      <pc:sldChg chg="modSp mod">
        <pc:chgData name="Nokwanda Maseko" userId="edd6ff17-de58-452b-b35f-60341fcb5d67" providerId="ADAL" clId="{53BEC4C3-2368-40E5-A213-65E70291FFEC}" dt="2025-03-12T14:28:33.286" v="797" actId="15"/>
        <pc:sldMkLst>
          <pc:docMk/>
          <pc:sldMk cId="3206555813" sldId="395"/>
        </pc:sldMkLst>
        <pc:spChg chg="mod">
          <ac:chgData name="Nokwanda Maseko" userId="edd6ff17-de58-452b-b35f-60341fcb5d67" providerId="ADAL" clId="{53BEC4C3-2368-40E5-A213-65E70291FFEC}" dt="2025-03-12T14:28:33.286" v="797" actId="15"/>
          <ac:spMkLst>
            <pc:docMk/>
            <pc:sldMk cId="3206555813" sldId="395"/>
            <ac:spMk id="6" creationId="{AF6FF32E-83D6-825D-1489-0B3105A4ED9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ZA"/>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E178E4DE-E99B-4ED1-A0E1-04C9F36A6DCE}" type="datetimeFigureOut">
              <a:rPr lang="en-ZA"/>
              <a:pPr>
                <a:defRPr/>
              </a:pPr>
              <a:t>2025/03/12</a:t>
            </a:fld>
            <a:endParaRPr lang="en-ZA"/>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ZA" noProof="0"/>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ZA" noProof="0"/>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ZA"/>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FE795402-F301-4211-8B41-57E4D3F845D0}" type="slidenum">
              <a:rPr lang="en-ZA"/>
              <a:pPr>
                <a:defRPr/>
              </a:pPr>
              <a:t>‹#›</a:t>
            </a:fld>
            <a:endParaRPr lang="en-ZA"/>
          </a:p>
        </p:txBody>
      </p:sp>
    </p:spTree>
    <p:extLst>
      <p:ext uri="{BB962C8B-B14F-4D97-AF65-F5344CB8AC3E}">
        <p14:creationId xmlns:p14="http://schemas.microsoft.com/office/powerpoint/2010/main" val="111126983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a:p>
        </p:txBody>
      </p:sp>
      <p:sp>
        <p:nvSpPr>
          <p:cNvPr id="4" name="Slide Number Placeholder 3"/>
          <p:cNvSpPr>
            <a:spLocks noGrp="1"/>
          </p:cNvSpPr>
          <p:nvPr>
            <p:ph type="sldNum" sz="quarter" idx="10"/>
          </p:nvPr>
        </p:nvSpPr>
        <p:spPr/>
        <p:txBody>
          <a:bodyPr/>
          <a:lstStyle/>
          <a:p>
            <a:pPr>
              <a:defRPr/>
            </a:pPr>
            <a:fld id="{FE795402-F301-4211-8B41-57E4D3F845D0}" type="slidenum">
              <a:rPr lang="en-ZA" smtClean="0"/>
              <a:pPr>
                <a:defRPr/>
              </a:pPr>
              <a:t>1</a:t>
            </a:fld>
            <a:endParaRPr lang="en-ZA"/>
          </a:p>
        </p:txBody>
      </p:sp>
    </p:spTree>
    <p:extLst>
      <p:ext uri="{BB962C8B-B14F-4D97-AF65-F5344CB8AC3E}">
        <p14:creationId xmlns:p14="http://schemas.microsoft.com/office/powerpoint/2010/main" val="36009059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ZA" dirty="0"/>
          </a:p>
        </p:txBody>
      </p:sp>
      <p:sp>
        <p:nvSpPr>
          <p:cNvPr id="4" name="Slide Number Placeholder 3"/>
          <p:cNvSpPr>
            <a:spLocks noGrp="1"/>
          </p:cNvSpPr>
          <p:nvPr>
            <p:ph type="sldNum" sz="quarter" idx="10"/>
          </p:nvPr>
        </p:nvSpPr>
        <p:spPr/>
        <p:txBody>
          <a:bodyPr/>
          <a:lstStyle/>
          <a:p>
            <a:fld id="{EB42BD25-33EB-452E-A766-0AF8788394FF}" type="slidenum">
              <a:rPr lang="en-ZA" smtClean="0"/>
              <a:t>2</a:t>
            </a:fld>
            <a:endParaRPr lang="en-ZA"/>
          </a:p>
        </p:txBody>
      </p:sp>
    </p:spTree>
    <p:extLst>
      <p:ext uri="{BB962C8B-B14F-4D97-AF65-F5344CB8AC3E}">
        <p14:creationId xmlns:p14="http://schemas.microsoft.com/office/powerpoint/2010/main" val="4501440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a:p>
        </p:txBody>
      </p:sp>
      <p:sp>
        <p:nvSpPr>
          <p:cNvPr id="4" name="Slide Number Placeholder 3"/>
          <p:cNvSpPr>
            <a:spLocks noGrp="1"/>
          </p:cNvSpPr>
          <p:nvPr>
            <p:ph type="sldNum" sz="quarter" idx="10"/>
          </p:nvPr>
        </p:nvSpPr>
        <p:spPr/>
        <p:txBody>
          <a:bodyPr/>
          <a:lstStyle/>
          <a:p>
            <a:pPr>
              <a:defRPr/>
            </a:pPr>
            <a:fld id="{FE795402-F301-4211-8B41-57E4D3F845D0}" type="slidenum">
              <a:rPr lang="en-ZA" smtClean="0"/>
              <a:pPr>
                <a:defRPr/>
              </a:pPr>
              <a:t>3</a:t>
            </a:fld>
            <a:endParaRPr lang="en-ZA"/>
          </a:p>
        </p:txBody>
      </p:sp>
    </p:spTree>
    <p:extLst>
      <p:ext uri="{BB962C8B-B14F-4D97-AF65-F5344CB8AC3E}">
        <p14:creationId xmlns:p14="http://schemas.microsoft.com/office/powerpoint/2010/main" val="27337944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ZA" dirty="0"/>
          </a:p>
        </p:txBody>
      </p:sp>
      <p:sp>
        <p:nvSpPr>
          <p:cNvPr id="4" name="Slide Number Placeholder 3"/>
          <p:cNvSpPr>
            <a:spLocks noGrp="1"/>
          </p:cNvSpPr>
          <p:nvPr>
            <p:ph type="sldNum" sz="quarter" idx="10"/>
          </p:nvPr>
        </p:nvSpPr>
        <p:spPr/>
        <p:txBody>
          <a:bodyPr/>
          <a:lstStyle/>
          <a:p>
            <a:fld id="{EB42BD25-33EB-452E-A766-0AF8788394FF}" type="slidenum">
              <a:rPr lang="en-ZA" smtClean="0"/>
              <a:t>4</a:t>
            </a:fld>
            <a:endParaRPr lang="en-ZA"/>
          </a:p>
        </p:txBody>
      </p:sp>
    </p:spTree>
    <p:extLst>
      <p:ext uri="{BB962C8B-B14F-4D97-AF65-F5344CB8AC3E}">
        <p14:creationId xmlns:p14="http://schemas.microsoft.com/office/powerpoint/2010/main" val="33913101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ZA" dirty="0"/>
          </a:p>
        </p:txBody>
      </p:sp>
      <p:sp>
        <p:nvSpPr>
          <p:cNvPr id="4" name="Slide Number Placeholder 3"/>
          <p:cNvSpPr>
            <a:spLocks noGrp="1"/>
          </p:cNvSpPr>
          <p:nvPr>
            <p:ph type="sldNum" sz="quarter" idx="10"/>
          </p:nvPr>
        </p:nvSpPr>
        <p:spPr/>
        <p:txBody>
          <a:bodyPr/>
          <a:lstStyle/>
          <a:p>
            <a:fld id="{EB42BD25-33EB-452E-A766-0AF8788394FF}" type="slidenum">
              <a:rPr lang="en-ZA" smtClean="0"/>
              <a:t>5</a:t>
            </a:fld>
            <a:endParaRPr lang="en-ZA"/>
          </a:p>
        </p:txBody>
      </p:sp>
    </p:spTree>
    <p:extLst>
      <p:ext uri="{BB962C8B-B14F-4D97-AF65-F5344CB8AC3E}">
        <p14:creationId xmlns:p14="http://schemas.microsoft.com/office/powerpoint/2010/main" val="10433403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ZA" dirty="0"/>
          </a:p>
        </p:txBody>
      </p:sp>
      <p:sp>
        <p:nvSpPr>
          <p:cNvPr id="4" name="Slide Number Placeholder 3"/>
          <p:cNvSpPr>
            <a:spLocks noGrp="1"/>
          </p:cNvSpPr>
          <p:nvPr>
            <p:ph type="sldNum" sz="quarter" idx="10"/>
          </p:nvPr>
        </p:nvSpPr>
        <p:spPr/>
        <p:txBody>
          <a:bodyPr/>
          <a:lstStyle/>
          <a:p>
            <a:fld id="{EB42BD25-33EB-452E-A766-0AF8788394FF}" type="slidenum">
              <a:rPr lang="en-ZA" smtClean="0"/>
              <a:t>6</a:t>
            </a:fld>
            <a:endParaRPr lang="en-ZA"/>
          </a:p>
        </p:txBody>
      </p:sp>
    </p:spTree>
    <p:extLst>
      <p:ext uri="{BB962C8B-B14F-4D97-AF65-F5344CB8AC3E}">
        <p14:creationId xmlns:p14="http://schemas.microsoft.com/office/powerpoint/2010/main" val="1602546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ZA" dirty="0"/>
          </a:p>
        </p:txBody>
      </p:sp>
      <p:sp>
        <p:nvSpPr>
          <p:cNvPr id="4" name="Slide Number Placeholder 3"/>
          <p:cNvSpPr>
            <a:spLocks noGrp="1"/>
          </p:cNvSpPr>
          <p:nvPr>
            <p:ph type="sldNum" sz="quarter" idx="10"/>
          </p:nvPr>
        </p:nvSpPr>
        <p:spPr/>
        <p:txBody>
          <a:bodyPr/>
          <a:lstStyle/>
          <a:p>
            <a:fld id="{EB42BD25-33EB-452E-A766-0AF8788394FF}" type="slidenum">
              <a:rPr lang="en-ZA" smtClean="0"/>
              <a:t>7</a:t>
            </a:fld>
            <a:endParaRPr lang="en-ZA"/>
          </a:p>
        </p:txBody>
      </p:sp>
    </p:spTree>
    <p:extLst>
      <p:ext uri="{BB962C8B-B14F-4D97-AF65-F5344CB8AC3E}">
        <p14:creationId xmlns:p14="http://schemas.microsoft.com/office/powerpoint/2010/main" val="20661956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ZA" dirty="0"/>
          </a:p>
        </p:txBody>
      </p:sp>
      <p:sp>
        <p:nvSpPr>
          <p:cNvPr id="4" name="Slide Number Placeholder 3"/>
          <p:cNvSpPr>
            <a:spLocks noGrp="1"/>
          </p:cNvSpPr>
          <p:nvPr>
            <p:ph type="sldNum" sz="quarter" idx="10"/>
          </p:nvPr>
        </p:nvSpPr>
        <p:spPr/>
        <p:txBody>
          <a:bodyPr/>
          <a:lstStyle/>
          <a:p>
            <a:fld id="{EB42BD25-33EB-452E-A766-0AF8788394FF}" type="slidenum">
              <a:rPr lang="en-ZA" smtClean="0"/>
              <a:t>8</a:t>
            </a:fld>
            <a:endParaRPr lang="en-ZA"/>
          </a:p>
        </p:txBody>
      </p:sp>
    </p:spTree>
    <p:extLst>
      <p:ext uri="{BB962C8B-B14F-4D97-AF65-F5344CB8AC3E}">
        <p14:creationId xmlns:p14="http://schemas.microsoft.com/office/powerpoint/2010/main" val="35453030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ZA" dirty="0"/>
          </a:p>
        </p:txBody>
      </p:sp>
      <p:sp>
        <p:nvSpPr>
          <p:cNvPr id="4" name="Slide Number Placeholder 3"/>
          <p:cNvSpPr>
            <a:spLocks noGrp="1"/>
          </p:cNvSpPr>
          <p:nvPr>
            <p:ph type="sldNum" sz="quarter" idx="10"/>
          </p:nvPr>
        </p:nvSpPr>
        <p:spPr/>
        <p:txBody>
          <a:bodyPr/>
          <a:lstStyle/>
          <a:p>
            <a:fld id="{EB42BD25-33EB-452E-A766-0AF8788394FF}" type="slidenum">
              <a:rPr lang="en-ZA" smtClean="0"/>
              <a:t>9</a:t>
            </a:fld>
            <a:endParaRPr lang="en-ZA"/>
          </a:p>
        </p:txBody>
      </p:sp>
    </p:spTree>
    <p:extLst>
      <p:ext uri="{BB962C8B-B14F-4D97-AF65-F5344CB8AC3E}">
        <p14:creationId xmlns:p14="http://schemas.microsoft.com/office/powerpoint/2010/main" val="13315369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22ACC6A7-3509-4AA5-8E70-50B313E3AE4E}" type="datetime1">
              <a:rPr lang="en-GB"/>
              <a:pPr>
                <a:defRPr/>
              </a:pPr>
              <a:t>12/03/2025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7873185-894C-49B0-96F3-ABAE01EE8738}" type="slidenum">
              <a:rPr lang="en-GB"/>
              <a:pPr>
                <a:defRPr/>
              </a:pPr>
              <a:t>‹#›</a:t>
            </a:fld>
            <a:endParaRPr lang="en-GB" dirty="0"/>
          </a:p>
        </p:txBody>
      </p:sp>
    </p:spTree>
    <p:extLst>
      <p:ext uri="{BB962C8B-B14F-4D97-AF65-F5344CB8AC3E}">
        <p14:creationId xmlns:p14="http://schemas.microsoft.com/office/powerpoint/2010/main" val="40572516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950" y="5995988"/>
            <a:ext cx="2087563"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61C0182A-9ADA-4294-8EB9-E44A58483091}" type="datetime1">
              <a:rPr lang="en-GB"/>
              <a:pPr>
                <a:defRPr/>
              </a:pPr>
              <a:t>12/03/2025</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DB65CC6-C163-41B7-A6F5-6995588CC66D}" type="slidenum">
              <a:rPr lang="en-GB"/>
              <a:pPr>
                <a:defRPr/>
              </a:pPr>
              <a:t>‹#›</a:t>
            </a:fld>
            <a:endParaRPr lang="en-GB" dirty="0"/>
          </a:p>
        </p:txBody>
      </p:sp>
    </p:spTree>
    <p:extLst>
      <p:ext uri="{BB962C8B-B14F-4D97-AF65-F5344CB8AC3E}">
        <p14:creationId xmlns:p14="http://schemas.microsoft.com/office/powerpoint/2010/main" val="3336116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9460036C-C731-499C-95EF-1CCC5C18FA68}" type="datetime1">
              <a:rPr lang="en-GB"/>
              <a:pPr>
                <a:defRPr/>
              </a:pPr>
              <a:t>12/03/2025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D084DC6-E500-45E4-82B6-5CA799FD8F02}" type="slidenum">
              <a:rPr lang="en-GB"/>
              <a:pPr>
                <a:defRPr/>
              </a:pPr>
              <a:t>‹#›</a:t>
            </a:fld>
            <a:endParaRPr lang="en-GB" dirty="0"/>
          </a:p>
        </p:txBody>
      </p:sp>
    </p:spTree>
    <p:extLst>
      <p:ext uri="{BB962C8B-B14F-4D97-AF65-F5344CB8AC3E}">
        <p14:creationId xmlns:p14="http://schemas.microsoft.com/office/powerpoint/2010/main" val="1304900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000"/>
            </a:lvl1p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634BD8F4-ECBA-4117-B493-84AAA8C7DC37}" type="datetime1">
              <a:rPr lang="en-GB"/>
              <a:pPr>
                <a:defRPr/>
              </a:pPr>
              <a:t>12/03/2025</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8C11D301-013D-4731-BF21-5D0A7E592071}" type="slidenum">
              <a:rPr lang="en-GB"/>
              <a:pPr>
                <a:defRPr/>
              </a:pPr>
              <a:t>‹#›</a:t>
            </a:fld>
            <a:endParaRPr lang="en-GB" dirty="0"/>
          </a:p>
        </p:txBody>
      </p:sp>
    </p:spTree>
    <p:extLst>
      <p:ext uri="{BB962C8B-B14F-4D97-AF65-F5344CB8AC3E}">
        <p14:creationId xmlns:p14="http://schemas.microsoft.com/office/powerpoint/2010/main" val="4219020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000"/>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52A10856-868D-4DD2-A9D4-530E509D1553}" type="datetime1">
              <a:rPr lang="en-GB"/>
              <a:pPr>
                <a:defRPr/>
              </a:pPr>
              <a:t>12/03/2025</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E07EAE7C-DDD9-4140-8EC8-6D80310C6A6C}" type="slidenum">
              <a:rPr lang="en-GB"/>
              <a:pPr>
                <a:defRPr/>
              </a:pPr>
              <a:t>‹#›</a:t>
            </a:fld>
            <a:endParaRPr lang="en-GB" dirty="0"/>
          </a:p>
        </p:txBody>
      </p:sp>
    </p:spTree>
    <p:extLst>
      <p:ext uri="{BB962C8B-B14F-4D97-AF65-F5344CB8AC3E}">
        <p14:creationId xmlns:p14="http://schemas.microsoft.com/office/powerpoint/2010/main" val="160781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000"/>
            </a:lvl1p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115211F9-EDDF-40E1-A7BC-0B1DDB2A06D4}" type="datetime1">
              <a:rPr lang="en-GB"/>
              <a:pPr>
                <a:defRPr/>
              </a:pPr>
              <a:t>12/03/2025</a:t>
            </a:fld>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A50D4464-981B-4DFC-BCE0-BF48AEEA47B2}" type="slidenum">
              <a:rPr lang="en-GB"/>
              <a:pPr>
                <a:defRPr/>
              </a:pPr>
              <a:t>‹#›</a:t>
            </a:fld>
            <a:endParaRPr lang="en-GB" dirty="0"/>
          </a:p>
        </p:txBody>
      </p:sp>
    </p:spTree>
    <p:extLst>
      <p:ext uri="{BB962C8B-B14F-4D97-AF65-F5344CB8AC3E}">
        <p14:creationId xmlns:p14="http://schemas.microsoft.com/office/powerpoint/2010/main" val="3447657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2874D1B-BF42-4563-9CB1-95724E043703}" type="datetime1">
              <a:rPr lang="en-GB"/>
              <a:pPr>
                <a:defRPr/>
              </a:pPr>
              <a:t>12/03/2025</a:t>
            </a:fld>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8B6CFD27-11E8-48AB-9BDD-3AAA1AB6A93B}" type="slidenum">
              <a:rPr lang="en-GB"/>
              <a:pPr>
                <a:defRPr/>
              </a:pPr>
              <a:t>‹#›</a:t>
            </a:fld>
            <a:endParaRPr lang="en-GB" dirty="0"/>
          </a:p>
        </p:txBody>
      </p:sp>
    </p:spTree>
    <p:extLst>
      <p:ext uri="{BB962C8B-B14F-4D97-AF65-F5344CB8AC3E}">
        <p14:creationId xmlns:p14="http://schemas.microsoft.com/office/powerpoint/2010/main" val="3180928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987D8F6-2F55-4BE4-A63C-30422A0E1647}" type="datetime1">
              <a:rPr lang="en-GB"/>
              <a:pPr>
                <a:defRPr/>
              </a:pPr>
              <a:t>12/03/2025</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3DEC675F-7F2B-4641-98BF-FCD2CBAEA95D}" type="slidenum">
              <a:rPr lang="en-GB"/>
              <a:pPr>
                <a:defRPr/>
              </a:pPr>
              <a:t>‹#›</a:t>
            </a:fld>
            <a:endParaRPr lang="en-GB" dirty="0"/>
          </a:p>
        </p:txBody>
      </p:sp>
    </p:spTree>
    <p:extLst>
      <p:ext uri="{BB962C8B-B14F-4D97-AF65-F5344CB8AC3E}">
        <p14:creationId xmlns:p14="http://schemas.microsoft.com/office/powerpoint/2010/main" val="3551952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2D24DE80-B495-4BF1-95B1-15C66542F469}" type="datetime1">
              <a:rPr lang="en-GB"/>
              <a:pPr>
                <a:defRPr/>
              </a:pPr>
              <a:t>12/03/2025</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64DD3BD9-CF21-417F-8B55-16B61A9C850D}" type="slidenum">
              <a:rPr lang="en-GB"/>
              <a:pPr>
                <a:defRPr/>
              </a:pPr>
              <a:t>‹#›</a:t>
            </a:fld>
            <a:endParaRPr lang="en-GB" dirty="0"/>
          </a:p>
        </p:txBody>
      </p:sp>
    </p:spTree>
    <p:extLst>
      <p:ext uri="{BB962C8B-B14F-4D97-AF65-F5344CB8AC3E}">
        <p14:creationId xmlns:p14="http://schemas.microsoft.com/office/powerpoint/2010/main" val="2853108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000"/>
            </a:lvl1p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15E40AD-BD7D-442B-AA1F-3EC6890532ED}" type="datetime1">
              <a:rPr lang="en-GB"/>
              <a:pPr>
                <a:defRPr/>
              </a:pPr>
              <a:t>12/03/2025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6224F1A-CEC8-4EAD-8DBD-78BF31CD3214}" type="slidenum">
              <a:rPr lang="en-GB"/>
              <a:pPr>
                <a:defRPr/>
              </a:pPr>
              <a:t>‹#›</a:t>
            </a:fld>
            <a:endParaRPr lang="en-GB" dirty="0"/>
          </a:p>
        </p:txBody>
      </p:sp>
    </p:spTree>
    <p:extLst>
      <p:ext uri="{BB962C8B-B14F-4D97-AF65-F5344CB8AC3E}">
        <p14:creationId xmlns:p14="http://schemas.microsoft.com/office/powerpoint/2010/main" val="3461710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B9AD9392-FFAE-4F0F-9591-B7C446CC493E}" type="datetime1">
              <a:rPr lang="en-GB"/>
              <a:pPr>
                <a:defRPr/>
              </a:pPr>
              <a:t>12/03/2025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710C264-02C6-4FC9-8EE1-E528C7CE25C5}" type="slidenum">
              <a:rPr lang="en-GB"/>
              <a:pPr>
                <a:defRPr/>
              </a:pPr>
              <a:t>‹#›</a:t>
            </a:fld>
            <a:endParaRPr lang="en-GB" dirty="0"/>
          </a:p>
        </p:txBody>
      </p:sp>
    </p:spTree>
    <p:extLst>
      <p:ext uri="{BB962C8B-B14F-4D97-AF65-F5344CB8AC3E}">
        <p14:creationId xmlns:p14="http://schemas.microsoft.com/office/powerpoint/2010/main" val="16071255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7A88FDE9-ABEE-4E22-84E1-702AE0407011}" type="datetime1">
              <a:rPr lang="en-GB"/>
              <a:pPr>
                <a:defRPr/>
              </a:pPr>
              <a:t>12/03/2025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9DA949FC-5689-4BDC-9EA2-606BE91ACDCC}"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Lst>
  <p:hf hdr="0" ftr="0" dt="0"/>
  <p:txStyles>
    <p:titleStyle>
      <a:lvl1pPr algn="ctr" rtl="0" fontAlgn="base">
        <a:spcBef>
          <a:spcPct val="0"/>
        </a:spcBef>
        <a:spcAft>
          <a:spcPct val="0"/>
        </a:spcAft>
        <a:defRPr sz="4000" kern="1200">
          <a:solidFill>
            <a:schemeClr val="tx1"/>
          </a:solidFill>
          <a:latin typeface="+mj-lt"/>
          <a:ea typeface="+mj-ea"/>
          <a:cs typeface="+mj-cs"/>
        </a:defRPr>
      </a:lvl1pPr>
      <a:lvl2pPr algn="ctr" rtl="0" fontAlgn="base">
        <a:spcBef>
          <a:spcPct val="0"/>
        </a:spcBef>
        <a:spcAft>
          <a:spcPct val="0"/>
        </a:spcAft>
        <a:defRPr sz="4000">
          <a:solidFill>
            <a:schemeClr val="tx1"/>
          </a:solidFill>
          <a:latin typeface="Calibri" pitchFamily="34" charset="0"/>
        </a:defRPr>
      </a:lvl2pPr>
      <a:lvl3pPr algn="ctr" rtl="0" fontAlgn="base">
        <a:spcBef>
          <a:spcPct val="0"/>
        </a:spcBef>
        <a:spcAft>
          <a:spcPct val="0"/>
        </a:spcAft>
        <a:defRPr sz="4000">
          <a:solidFill>
            <a:schemeClr val="tx1"/>
          </a:solidFill>
          <a:latin typeface="Calibri" pitchFamily="34" charset="0"/>
        </a:defRPr>
      </a:lvl3pPr>
      <a:lvl4pPr algn="ctr" rtl="0" fontAlgn="base">
        <a:spcBef>
          <a:spcPct val="0"/>
        </a:spcBef>
        <a:spcAft>
          <a:spcPct val="0"/>
        </a:spcAft>
        <a:defRPr sz="4000">
          <a:solidFill>
            <a:schemeClr val="tx1"/>
          </a:solidFill>
          <a:latin typeface="Calibri" pitchFamily="34" charset="0"/>
        </a:defRPr>
      </a:lvl4pPr>
      <a:lvl5pPr algn="ctr" rtl="0" fontAlgn="base">
        <a:spcBef>
          <a:spcPct val="0"/>
        </a:spcBef>
        <a:spcAft>
          <a:spcPct val="0"/>
        </a:spcAft>
        <a:defRPr sz="4000">
          <a:solidFill>
            <a:schemeClr val="tx1"/>
          </a:solidFill>
          <a:latin typeface="Calibri" pitchFamily="34" charset="0"/>
        </a:defRPr>
      </a:lvl5pPr>
      <a:lvl6pPr marL="457200" algn="ctr" rtl="0" fontAlgn="base">
        <a:spcBef>
          <a:spcPct val="0"/>
        </a:spcBef>
        <a:spcAft>
          <a:spcPct val="0"/>
        </a:spcAft>
        <a:defRPr sz="4000">
          <a:solidFill>
            <a:schemeClr val="tx1"/>
          </a:solidFill>
          <a:latin typeface="Calibri" pitchFamily="34" charset="0"/>
        </a:defRPr>
      </a:lvl6pPr>
      <a:lvl7pPr marL="914400" algn="ctr" rtl="0" fontAlgn="base">
        <a:spcBef>
          <a:spcPct val="0"/>
        </a:spcBef>
        <a:spcAft>
          <a:spcPct val="0"/>
        </a:spcAft>
        <a:defRPr sz="4000">
          <a:solidFill>
            <a:schemeClr val="tx1"/>
          </a:solidFill>
          <a:latin typeface="Calibri" pitchFamily="34" charset="0"/>
        </a:defRPr>
      </a:lvl7pPr>
      <a:lvl8pPr marL="1371600" algn="ctr" rtl="0" fontAlgn="base">
        <a:spcBef>
          <a:spcPct val="0"/>
        </a:spcBef>
        <a:spcAft>
          <a:spcPct val="0"/>
        </a:spcAft>
        <a:defRPr sz="4000">
          <a:solidFill>
            <a:schemeClr val="tx1"/>
          </a:solidFill>
          <a:latin typeface="Calibri" pitchFamily="34" charset="0"/>
        </a:defRPr>
      </a:lvl8pPr>
      <a:lvl9pPr marL="1828800" algn="ctr" rtl="0" fontAlgn="base">
        <a:spcBef>
          <a:spcPct val="0"/>
        </a:spcBef>
        <a:spcAft>
          <a:spcPct val="0"/>
        </a:spcAft>
        <a:defRPr sz="40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demap.org/"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2671763"/>
            <a:ext cx="8964488" cy="1837357"/>
          </a:xfrm>
        </p:spPr>
        <p:txBody>
          <a:bodyPr rtlCol="0">
            <a:noAutofit/>
          </a:bodyPr>
          <a:lstStyle/>
          <a:p>
            <a:r>
              <a:rPr lang="en-ZA" sz="2800" b="1" dirty="0">
                <a:solidFill>
                  <a:schemeClr val="tx1"/>
                </a:solidFill>
              </a:rPr>
              <a:t>Localisation for industrialisation: implementation options and risks</a:t>
            </a:r>
          </a:p>
          <a:p>
            <a:endParaRPr lang="en-ZA" sz="2800" b="1" dirty="0">
              <a:solidFill>
                <a:schemeClr val="tx1"/>
              </a:solidFill>
            </a:endParaRPr>
          </a:p>
          <a:p>
            <a:r>
              <a:rPr lang="en-ZA" sz="2800" dirty="0"/>
              <a:t>TIPS Development Dialogue</a:t>
            </a:r>
          </a:p>
          <a:p>
            <a:r>
              <a:rPr lang="en-ZA" sz="2800" dirty="0"/>
              <a:t> </a:t>
            </a:r>
            <a:endParaRPr lang="en-GB" sz="2800" dirty="0"/>
          </a:p>
        </p:txBody>
      </p:sp>
      <p:pic>
        <p:nvPicPr>
          <p:cNvPr id="1433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115888"/>
            <a:ext cx="6191250"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827584" y="4869160"/>
            <a:ext cx="7772400" cy="976293"/>
          </a:xfrm>
        </p:spPr>
        <p:txBody>
          <a:bodyPr/>
          <a:lstStyle/>
          <a:p>
            <a:r>
              <a:rPr lang="en-ZA" sz="2400" dirty="0">
                <a:solidFill>
                  <a:schemeClr val="tx1">
                    <a:tint val="75000"/>
                  </a:schemeClr>
                </a:solidFill>
                <a:latin typeface="+mn-lt"/>
                <a:ea typeface="+mn-ea"/>
                <a:cs typeface="+mn-cs"/>
              </a:rPr>
              <a:t>Nokwanda Maseko</a:t>
            </a:r>
            <a:br>
              <a:rPr lang="en-ZA" sz="2400" i="1" dirty="0">
                <a:solidFill>
                  <a:schemeClr val="tx1">
                    <a:tint val="75000"/>
                  </a:schemeClr>
                </a:solidFill>
                <a:latin typeface="+mn-lt"/>
                <a:ea typeface="+mn-ea"/>
                <a:cs typeface="+mn-cs"/>
              </a:rPr>
            </a:br>
            <a:r>
              <a:rPr lang="en-ZA" sz="2400" dirty="0">
                <a:solidFill>
                  <a:schemeClr val="tx1">
                    <a:tint val="75000"/>
                  </a:schemeClr>
                </a:solidFill>
                <a:latin typeface="+mn-lt"/>
                <a:ea typeface="+mn-ea"/>
                <a:cs typeface="+mn-cs"/>
              </a:rPr>
              <a:t>19 March 2025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8182"/>
            <a:ext cx="8229600" cy="978570"/>
          </a:xfrm>
        </p:spPr>
        <p:txBody>
          <a:bodyPr>
            <a:normAutofit fontScale="90000"/>
          </a:bodyPr>
          <a:lstStyle/>
          <a:p>
            <a:pPr lvl="0"/>
            <a:r>
              <a:rPr lang="en-ZA" b="1" dirty="0"/>
              <a:t>Problem statement and aim of the paper</a:t>
            </a:r>
          </a:p>
        </p:txBody>
      </p:sp>
      <p:sp>
        <p:nvSpPr>
          <p:cNvPr id="3" name="Content Placeholder 2"/>
          <p:cNvSpPr>
            <a:spLocks noGrp="1"/>
          </p:cNvSpPr>
          <p:nvPr>
            <p:ph idx="1"/>
          </p:nvPr>
        </p:nvSpPr>
        <p:spPr>
          <a:xfrm>
            <a:off x="4572000" y="1268760"/>
            <a:ext cx="4089784" cy="4752528"/>
          </a:xfrm>
        </p:spPr>
        <p:txBody>
          <a:bodyPr>
            <a:normAutofit lnSpcReduction="10000"/>
          </a:bodyPr>
          <a:lstStyle/>
          <a:p>
            <a:r>
              <a:rPr lang="en-ZA" sz="2400" dirty="0"/>
              <a:t>Aims to provide analysis of localisation and procurement in South Africa.</a:t>
            </a:r>
          </a:p>
          <a:p>
            <a:r>
              <a:rPr lang="en-ZA" sz="2400" dirty="0"/>
              <a:t>Does so by reviewing:</a:t>
            </a:r>
          </a:p>
          <a:p>
            <a:pPr lvl="1"/>
            <a:r>
              <a:rPr lang="en-ZA" sz="2000" dirty="0"/>
              <a:t>Import intensity of major industries.</a:t>
            </a:r>
          </a:p>
          <a:p>
            <a:pPr lvl="1"/>
            <a:r>
              <a:rPr lang="en-ZA" sz="2000" dirty="0"/>
              <a:t>Existing policies and resources to support localisation.</a:t>
            </a:r>
          </a:p>
          <a:p>
            <a:pPr lvl="1"/>
            <a:r>
              <a:rPr lang="en-ZA" sz="2000" dirty="0"/>
              <a:t>Summarising some views on localisation.</a:t>
            </a:r>
          </a:p>
          <a:p>
            <a:pPr lvl="1"/>
            <a:r>
              <a:rPr lang="en-ZA" sz="2000" dirty="0"/>
              <a:t>Proposing short-term actions to support and strengthen existing interventions.</a:t>
            </a:r>
          </a:p>
          <a:p>
            <a:pPr lvl="1"/>
            <a:endParaRPr lang="en-ZA" sz="2000" dirty="0"/>
          </a:p>
        </p:txBody>
      </p:sp>
      <p:sp>
        <p:nvSpPr>
          <p:cNvPr id="4" name="Slide Number Placeholder 3"/>
          <p:cNvSpPr>
            <a:spLocks noGrp="1"/>
          </p:cNvSpPr>
          <p:nvPr>
            <p:ph type="sldNum" sz="quarter" idx="12"/>
          </p:nvPr>
        </p:nvSpPr>
        <p:spPr/>
        <p:txBody>
          <a:bodyPr/>
          <a:lstStyle/>
          <a:p>
            <a:pPr>
              <a:defRPr/>
            </a:pPr>
            <a:fld id="{CDB65CC6-C163-41B7-A6F5-6995588CC66D}" type="slidenum">
              <a:rPr lang="en-GB" smtClean="0"/>
              <a:pPr>
                <a:defRPr/>
              </a:pPr>
              <a:t>2</a:t>
            </a:fld>
            <a:endParaRPr lang="en-GB" dirty="0"/>
          </a:p>
        </p:txBody>
      </p:sp>
      <p:sp>
        <p:nvSpPr>
          <p:cNvPr id="6" name="Content Placeholder 2">
            <a:extLst>
              <a:ext uri="{FF2B5EF4-FFF2-40B4-BE49-F238E27FC236}">
                <a16:creationId xmlns:a16="http://schemas.microsoft.com/office/drawing/2014/main" id="{AF6FF32E-83D6-825D-1489-0B3105A4ED9F}"/>
              </a:ext>
            </a:extLst>
          </p:cNvPr>
          <p:cNvSpPr txBox="1">
            <a:spLocks/>
          </p:cNvSpPr>
          <p:nvPr/>
        </p:nvSpPr>
        <p:spPr bwMode="auto">
          <a:xfrm>
            <a:off x="457200" y="1268760"/>
            <a:ext cx="3983700" cy="4884055"/>
          </a:xfrm>
          <a:prstGeom prst="rect">
            <a:avLst/>
          </a:prstGeom>
          <a:solidFill>
            <a:schemeClr val="tx2">
              <a:lumMod val="75000"/>
            </a:schemeClr>
          </a:solidFill>
          <a:ln>
            <a:noFill/>
          </a:ln>
        </p:spPr>
        <p:txBody>
          <a:bodyPr vert="horz" wrap="square" lIns="91440" tIns="45720" rIns="91440" bIns="45720" numCol="1" anchor="t" anchorCtr="0" compatLnSpc="1">
            <a:prstTxWarp prst="textNoShape">
              <a:avLst/>
            </a:prstTxWarp>
            <a:normAutofit/>
          </a:bodyPr>
          <a:lst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ZA" sz="2400">
                <a:solidFill>
                  <a:schemeClr val="bg1"/>
                </a:solidFill>
              </a:rPr>
              <a:t>Benefits of localisation for reindustrialisation have not been fully realised, partly due to:</a:t>
            </a:r>
          </a:p>
          <a:p>
            <a:pPr lvl="1"/>
            <a:r>
              <a:rPr lang="en-ZA" sz="2000">
                <a:solidFill>
                  <a:schemeClr val="bg1"/>
                </a:solidFill>
              </a:rPr>
              <a:t>Disagreement on the logic of localisation, and therefore fragmented implementation.</a:t>
            </a:r>
          </a:p>
          <a:p>
            <a:pPr lvl="1"/>
            <a:r>
              <a:rPr lang="en-ZA" sz="2000">
                <a:solidFill>
                  <a:schemeClr val="bg1"/>
                </a:solidFill>
              </a:rPr>
              <a:t>Fragmentation hindering consolidation of state demand to support localisation.</a:t>
            </a:r>
          </a:p>
          <a:p>
            <a:pPr lvl="1"/>
            <a:r>
              <a:rPr lang="en-ZA" sz="2000">
                <a:solidFill>
                  <a:schemeClr val="bg1"/>
                </a:solidFill>
              </a:rPr>
              <a:t>Influx of cheaper imports threatening local industries</a:t>
            </a:r>
          </a:p>
          <a:p>
            <a:pPr lvl="1"/>
            <a:endParaRPr lang="en-ZA" sz="2000">
              <a:solidFill>
                <a:schemeClr val="bg1"/>
              </a:solidFill>
            </a:endParaRPr>
          </a:p>
          <a:p>
            <a:pPr lvl="1"/>
            <a:endParaRPr lang="en-ZA" sz="2000" dirty="0">
              <a:solidFill>
                <a:schemeClr val="bg1"/>
              </a:solidFill>
            </a:endParaRPr>
          </a:p>
        </p:txBody>
      </p:sp>
    </p:spTree>
    <p:extLst>
      <p:ext uri="{BB962C8B-B14F-4D97-AF65-F5344CB8AC3E}">
        <p14:creationId xmlns:p14="http://schemas.microsoft.com/office/powerpoint/2010/main" val="31278306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D4A17162-F83D-7A60-2E71-C8E83B2FACCA}"/>
              </a:ext>
            </a:extLst>
          </p:cNvPr>
          <p:cNvSpPr>
            <a:spLocks noGrp="1"/>
          </p:cNvSpPr>
          <p:nvPr>
            <p:ph type="title"/>
          </p:nvPr>
        </p:nvSpPr>
        <p:spPr>
          <a:xfrm>
            <a:off x="0" y="315510"/>
            <a:ext cx="9144000" cy="476593"/>
          </a:xfrm>
        </p:spPr>
        <p:txBody>
          <a:bodyPr>
            <a:noAutofit/>
          </a:bodyPr>
          <a:lstStyle/>
          <a:p>
            <a:r>
              <a:rPr lang="en-US" sz="2800" b="1" dirty="0"/>
              <a:t>Import intensity and opportunities for localisation (1/2)</a:t>
            </a:r>
          </a:p>
        </p:txBody>
      </p:sp>
      <p:sp>
        <p:nvSpPr>
          <p:cNvPr id="3" name="TextBox 2">
            <a:extLst>
              <a:ext uri="{FF2B5EF4-FFF2-40B4-BE49-F238E27FC236}">
                <a16:creationId xmlns:a16="http://schemas.microsoft.com/office/drawing/2014/main" id="{52909F94-F65C-3387-534C-1957A13EE8F7}"/>
              </a:ext>
            </a:extLst>
          </p:cNvPr>
          <p:cNvSpPr txBox="1"/>
          <p:nvPr/>
        </p:nvSpPr>
        <p:spPr bwMode="auto">
          <a:xfrm>
            <a:off x="40" y="1209826"/>
            <a:ext cx="3007016" cy="4811462"/>
          </a:xfrm>
          <a:prstGeom prst="rect">
            <a:avLst/>
          </a:prstGeom>
          <a:solidFill>
            <a:schemeClr val="tx2">
              <a:lumMod val="75000"/>
            </a:schemeClr>
          </a:solidFill>
          <a:ln>
            <a:noFill/>
          </a:ln>
        </p:spPr>
        <p:txBody>
          <a:bodyPr vert="horz" wrap="square" lIns="91440" tIns="45720" rIns="91440" bIns="45720" numCol="1" rtlCol="0" anchor="t" anchorCtr="0" compatLnSpc="1">
            <a:prstTxWarp prst="textNoShape">
              <a:avLst/>
            </a:prstTxWarp>
            <a:normAutofit lnSpcReduction="10000"/>
          </a:bodyPr>
          <a:lstStyle/>
          <a:p>
            <a:pPr marL="342900" indent="-342900">
              <a:spcBef>
                <a:spcPct val="20000"/>
              </a:spcBef>
              <a:buFont typeface="Arial" charset="0"/>
              <a:buChar char="•"/>
            </a:pPr>
            <a:r>
              <a:rPr lang="en-US" sz="1600" dirty="0">
                <a:solidFill>
                  <a:schemeClr val="bg1"/>
                </a:solidFill>
                <a:latin typeface="+mn-lt"/>
              </a:rPr>
              <a:t>Not an outlier among peer economies.</a:t>
            </a:r>
          </a:p>
          <a:p>
            <a:pPr marL="342900" indent="-342900">
              <a:spcBef>
                <a:spcPct val="20000"/>
              </a:spcBef>
              <a:buFont typeface="Arial" charset="0"/>
              <a:buChar char="•"/>
            </a:pPr>
            <a:r>
              <a:rPr lang="en-US" sz="1600" dirty="0">
                <a:solidFill>
                  <a:schemeClr val="bg1"/>
                </a:solidFill>
                <a:latin typeface="+mn-lt"/>
              </a:rPr>
              <a:t>Growth in imports share of GDP between 1994 and 2023.</a:t>
            </a:r>
          </a:p>
          <a:p>
            <a:pPr marL="800100" lvl="1" indent="-342900">
              <a:spcBef>
                <a:spcPct val="20000"/>
              </a:spcBef>
              <a:buFont typeface="Arial" charset="0"/>
              <a:buChar char="•"/>
            </a:pPr>
            <a:r>
              <a:rPr lang="en-US" sz="1600" dirty="0">
                <a:solidFill>
                  <a:schemeClr val="bg1"/>
                </a:solidFill>
                <a:latin typeface="+mn-lt"/>
              </a:rPr>
              <a:t>Peer economies stable at about a fifth after peaking at almost a third in early 2000s</a:t>
            </a:r>
          </a:p>
          <a:p>
            <a:pPr marL="342900" indent="-342900">
              <a:spcBef>
                <a:spcPct val="20000"/>
              </a:spcBef>
              <a:buFont typeface="Arial" charset="0"/>
              <a:buChar char="•"/>
            </a:pPr>
            <a:r>
              <a:rPr lang="en-US" sz="1600" dirty="0">
                <a:solidFill>
                  <a:schemeClr val="bg1"/>
                </a:solidFill>
                <a:latin typeface="+mn-lt"/>
              </a:rPr>
              <a:t>Overall growth in value of SA imports in this period.</a:t>
            </a:r>
          </a:p>
          <a:p>
            <a:pPr marL="800100" lvl="1" indent="-342900">
              <a:spcBef>
                <a:spcPct val="20000"/>
              </a:spcBef>
              <a:buFont typeface="Arial" charset="0"/>
              <a:buChar char="•"/>
            </a:pPr>
            <a:r>
              <a:rPr lang="en-US" sz="1600" dirty="0">
                <a:solidFill>
                  <a:schemeClr val="bg1"/>
                </a:solidFill>
                <a:latin typeface="+mn-lt"/>
              </a:rPr>
              <a:t>In part due to inability to compete with cheaper imports.</a:t>
            </a:r>
          </a:p>
          <a:p>
            <a:pPr marL="800100" lvl="1" indent="-342900">
              <a:spcBef>
                <a:spcPct val="20000"/>
              </a:spcBef>
              <a:buFont typeface="Arial" charset="0"/>
              <a:buChar char="•"/>
            </a:pPr>
            <a:r>
              <a:rPr lang="en-US" sz="1600" dirty="0">
                <a:solidFill>
                  <a:schemeClr val="bg1"/>
                </a:solidFill>
                <a:latin typeface="+mn-lt"/>
              </a:rPr>
              <a:t>In part due to limited production capacity.</a:t>
            </a:r>
          </a:p>
          <a:p>
            <a:pPr marL="342900" lvl="1" indent="-342900">
              <a:spcBef>
                <a:spcPct val="20000"/>
              </a:spcBef>
              <a:buFont typeface="Arial" charset="0"/>
              <a:buChar char="•"/>
            </a:pPr>
            <a:r>
              <a:rPr lang="en-US" sz="1600" dirty="0">
                <a:solidFill>
                  <a:schemeClr val="bg1"/>
                </a:solidFill>
                <a:latin typeface="+mn-lt"/>
              </a:rPr>
              <a:t>Re-enforced by continued higher dependence on mining exports compared to peer economies.</a:t>
            </a:r>
          </a:p>
        </p:txBody>
      </p:sp>
      <p:pic>
        <p:nvPicPr>
          <p:cNvPr id="2" name="Content Placeholder 1" descr="A graph showing the amount of income&#10;&#10;Description automatically generated">
            <a:extLst>
              <a:ext uri="{FF2B5EF4-FFF2-40B4-BE49-F238E27FC236}">
                <a16:creationId xmlns:a16="http://schemas.microsoft.com/office/drawing/2014/main" id="{97174169-AD99-BD60-DD0B-0FD2EE4A3895}"/>
              </a:ext>
            </a:extLst>
          </p:cNvPr>
          <p:cNvPicPr>
            <a:picLocks noGrp="1" noChangeAspect="1"/>
          </p:cNvPicPr>
          <p:nvPr>
            <p:ph sz="half" idx="2"/>
          </p:nvPr>
        </p:nvPicPr>
        <p:blipFill>
          <a:blip r:embed="rId3"/>
          <a:stretch>
            <a:fillRect/>
          </a:stretch>
        </p:blipFill>
        <p:spPr>
          <a:xfrm>
            <a:off x="3131840" y="1631690"/>
            <a:ext cx="6012160" cy="3472752"/>
          </a:xfrm>
          <a:prstGeom prst="rect">
            <a:avLst/>
          </a:prstGeom>
          <a:noFill/>
        </p:spPr>
      </p:pic>
      <p:sp>
        <p:nvSpPr>
          <p:cNvPr id="16" name="Slide Number Placeholder 3">
            <a:extLst>
              <a:ext uri="{FF2B5EF4-FFF2-40B4-BE49-F238E27FC236}">
                <a16:creationId xmlns:a16="http://schemas.microsoft.com/office/drawing/2014/main" id="{A4B53D9A-8842-E3E7-8BA9-D1420A3B4412}"/>
              </a:ext>
            </a:extLst>
          </p:cNvPr>
          <p:cNvSpPr>
            <a:spLocks noGrp="1"/>
          </p:cNvSpPr>
          <p:nvPr>
            <p:ph type="sldNum" sz="quarter" idx="12"/>
          </p:nvPr>
        </p:nvSpPr>
        <p:spPr>
          <a:xfrm>
            <a:off x="6553200" y="6356350"/>
            <a:ext cx="2133600" cy="365125"/>
          </a:xfrm>
        </p:spPr>
        <p:txBody>
          <a:bodyPr vert="horz" lIns="91440" tIns="45720" rIns="91440" bIns="45720" rtlCol="0" anchor="ctr">
            <a:normAutofit/>
          </a:bodyPr>
          <a:lstStyle/>
          <a:p>
            <a:pPr>
              <a:spcAft>
                <a:spcPts val="600"/>
              </a:spcAft>
              <a:defRPr/>
            </a:pPr>
            <a:fld id="{CDB65CC6-C163-41B7-A6F5-6995588CC66D}" type="slidenum">
              <a:rPr lang="en-GB" kern="1200">
                <a:latin typeface="+mn-lt"/>
                <a:ea typeface="+mn-ea"/>
                <a:cs typeface="+mn-cs"/>
              </a:rPr>
              <a:pPr>
                <a:spcAft>
                  <a:spcPts val="600"/>
                </a:spcAft>
                <a:defRPr/>
              </a:pPr>
              <a:t>3</a:t>
            </a:fld>
            <a:endParaRPr lang="en-GB" kern="1200">
              <a:latin typeface="+mn-lt"/>
              <a:ea typeface="+mn-ea"/>
              <a:cs typeface="+mn-cs"/>
            </a:endParaRPr>
          </a:p>
        </p:txBody>
      </p:sp>
      <p:sp>
        <p:nvSpPr>
          <p:cNvPr id="6" name="TextBox 5">
            <a:extLst>
              <a:ext uri="{FF2B5EF4-FFF2-40B4-BE49-F238E27FC236}">
                <a16:creationId xmlns:a16="http://schemas.microsoft.com/office/drawing/2014/main" id="{D4111922-9558-1147-1B41-5480A8C554EF}"/>
              </a:ext>
            </a:extLst>
          </p:cNvPr>
          <p:cNvSpPr txBox="1"/>
          <p:nvPr/>
        </p:nvSpPr>
        <p:spPr bwMode="auto">
          <a:xfrm>
            <a:off x="3581645" y="5089976"/>
            <a:ext cx="5389240" cy="579356"/>
          </a:xfrm>
          <a:prstGeom prst="rect">
            <a:avLst/>
          </a:prstGeom>
          <a:noFill/>
          <a:ln>
            <a:noFill/>
          </a:ln>
        </p:spPr>
        <p:txBody>
          <a:bodyPr vert="horz" wrap="square" lIns="91440" tIns="45720" rIns="91440" bIns="45720" numCol="1" rtlCol="0" anchor="t" anchorCtr="0" compatLnSpc="1">
            <a:prstTxWarp prst="textNoShape">
              <a:avLst/>
            </a:prstTxWarp>
            <a:normAutofit lnSpcReduction="10000"/>
          </a:bodyPr>
          <a:lstStyle/>
          <a:p>
            <a:pPr algn="ctr">
              <a:spcBef>
                <a:spcPct val="20000"/>
              </a:spcBef>
            </a:pPr>
            <a:r>
              <a:rPr lang="en-US" sz="1100" dirty="0">
                <a:latin typeface="+mn-lt"/>
              </a:rPr>
              <a:t>Source: From Makgetla (2023:4). Note: Updated to 2023 using data from World Bank. World Development indicators. Interactive dataset. Downloaded from www.worldbank.org in August 2024.</a:t>
            </a:r>
          </a:p>
        </p:txBody>
      </p:sp>
      <p:sp>
        <p:nvSpPr>
          <p:cNvPr id="7" name="TextBox 6">
            <a:extLst>
              <a:ext uri="{FF2B5EF4-FFF2-40B4-BE49-F238E27FC236}">
                <a16:creationId xmlns:a16="http://schemas.microsoft.com/office/drawing/2014/main" id="{8D671611-8F3F-CE6D-9EB2-52EEB1A46886}"/>
              </a:ext>
            </a:extLst>
          </p:cNvPr>
          <p:cNvSpPr txBox="1"/>
          <p:nvPr/>
        </p:nvSpPr>
        <p:spPr bwMode="auto">
          <a:xfrm>
            <a:off x="3581645" y="1203500"/>
            <a:ext cx="5389240" cy="476593"/>
          </a:xfrm>
          <a:prstGeom prst="rect">
            <a:avLst/>
          </a:prstGeom>
          <a:noFill/>
          <a:ln>
            <a:noFill/>
          </a:ln>
        </p:spPr>
        <p:txBody>
          <a:bodyPr vert="horz" wrap="square" lIns="91440" tIns="45720" rIns="91440" bIns="45720" numCol="1" rtlCol="0" anchor="t" anchorCtr="0" compatLnSpc="1">
            <a:prstTxWarp prst="textNoShape">
              <a:avLst/>
            </a:prstTxWarp>
            <a:normAutofit/>
          </a:bodyPr>
          <a:lstStyle/>
          <a:p>
            <a:pPr algn="ctr">
              <a:spcBef>
                <a:spcPct val="20000"/>
              </a:spcBef>
            </a:pPr>
            <a:r>
              <a:rPr lang="en-US" sz="1200" b="1" dirty="0">
                <a:solidFill>
                  <a:schemeClr val="tx2">
                    <a:lumMod val="75000"/>
                  </a:schemeClr>
                </a:solidFill>
                <a:latin typeface="+mn-lt"/>
              </a:rPr>
              <a:t>Graph 1: South Africa’s imports of goods and services as a share of GDP compared to China and other upper-middle-income economies and income groups  </a:t>
            </a:r>
          </a:p>
        </p:txBody>
      </p:sp>
    </p:spTree>
    <p:extLst>
      <p:ext uri="{BB962C8B-B14F-4D97-AF65-F5344CB8AC3E}">
        <p14:creationId xmlns:p14="http://schemas.microsoft.com/office/powerpoint/2010/main" val="18060736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318" y="6760"/>
            <a:ext cx="8975512" cy="553998"/>
          </a:xfrm>
        </p:spPr>
        <p:txBody>
          <a:bodyPr>
            <a:noAutofit/>
          </a:bodyPr>
          <a:lstStyle/>
          <a:p>
            <a:pPr lvl="0"/>
            <a:r>
              <a:rPr lang="en-US" sz="2800" b="1" dirty="0"/>
              <a:t>Import intensity and opportunities for localisation (2/2)</a:t>
            </a:r>
            <a:endParaRPr lang="en-ZA" sz="2800" b="1" dirty="0"/>
          </a:p>
        </p:txBody>
      </p:sp>
      <p:sp>
        <p:nvSpPr>
          <p:cNvPr id="4" name="Slide Number Placeholder 3"/>
          <p:cNvSpPr>
            <a:spLocks noGrp="1"/>
          </p:cNvSpPr>
          <p:nvPr>
            <p:ph type="sldNum" sz="quarter" idx="12"/>
          </p:nvPr>
        </p:nvSpPr>
        <p:spPr/>
        <p:txBody>
          <a:bodyPr/>
          <a:lstStyle/>
          <a:p>
            <a:pPr>
              <a:defRPr/>
            </a:pPr>
            <a:fld id="{CDB65CC6-C163-41B7-A6F5-6995588CC66D}" type="slidenum">
              <a:rPr lang="en-GB" smtClean="0"/>
              <a:pPr>
                <a:defRPr/>
              </a:pPr>
              <a:t>4</a:t>
            </a:fld>
            <a:endParaRPr lang="en-GB" dirty="0"/>
          </a:p>
        </p:txBody>
      </p:sp>
      <p:sp>
        <p:nvSpPr>
          <p:cNvPr id="6" name="Content Placeholder 2">
            <a:extLst>
              <a:ext uri="{FF2B5EF4-FFF2-40B4-BE49-F238E27FC236}">
                <a16:creationId xmlns:a16="http://schemas.microsoft.com/office/drawing/2014/main" id="{AF6FF32E-83D6-825D-1489-0B3105A4ED9F}"/>
              </a:ext>
            </a:extLst>
          </p:cNvPr>
          <p:cNvSpPr txBox="1">
            <a:spLocks/>
          </p:cNvSpPr>
          <p:nvPr/>
        </p:nvSpPr>
        <p:spPr bwMode="auto">
          <a:xfrm>
            <a:off x="4679504" y="3407629"/>
            <a:ext cx="4356992" cy="2430681"/>
          </a:xfrm>
          <a:prstGeom prst="rect">
            <a:avLst/>
          </a:prstGeom>
          <a:solidFill>
            <a:schemeClr val="tx2">
              <a:lumMod val="75000"/>
            </a:schemeClr>
          </a:solidFill>
          <a:ln>
            <a:noFill/>
          </a:ln>
        </p:spPr>
        <p:txBody>
          <a:bodyPr vert="horz" wrap="square" lIns="91440" tIns="45720" rIns="91440" bIns="45720" numCol="1" anchor="t" anchorCtr="0" compatLnSpc="1">
            <a:prstTxWarp prst="textNoShape">
              <a:avLst/>
            </a:prstTxWarp>
            <a:normAutofit fontScale="92500" lnSpcReduction="10000"/>
          </a:bodyPr>
          <a:lst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ZA" sz="1400" dirty="0">
                <a:solidFill>
                  <a:schemeClr val="bg1"/>
                </a:solidFill>
              </a:rPr>
              <a:t>Assessment of imports can point to areas of opportunity</a:t>
            </a:r>
          </a:p>
          <a:p>
            <a:pPr lvl="1"/>
            <a:r>
              <a:rPr lang="en-ZA" sz="1100" dirty="0">
                <a:solidFill>
                  <a:schemeClr val="bg1"/>
                </a:solidFill>
              </a:rPr>
              <a:t>Identify opportunities based on value or volumes?</a:t>
            </a:r>
          </a:p>
          <a:p>
            <a:pPr lvl="1"/>
            <a:r>
              <a:rPr lang="en-ZA" sz="1100" dirty="0">
                <a:solidFill>
                  <a:schemeClr val="bg1"/>
                </a:solidFill>
              </a:rPr>
              <a:t>Requires assessment of where there is existing capacity, or where capacity can be rapidly built-up.</a:t>
            </a:r>
          </a:p>
          <a:p>
            <a:pPr lvl="1"/>
            <a:r>
              <a:rPr lang="en-ZA" sz="1100" dirty="0">
                <a:solidFill>
                  <a:schemeClr val="bg1"/>
                </a:solidFill>
              </a:rPr>
              <a:t>Possibility of linking identified products with those needed across infrastructure projects.</a:t>
            </a:r>
          </a:p>
          <a:p>
            <a:pPr lvl="2"/>
            <a:r>
              <a:rPr lang="en-ZA" sz="1100" dirty="0">
                <a:solidFill>
                  <a:schemeClr val="bg1"/>
                </a:solidFill>
              </a:rPr>
              <a:t>Around R1 trillion in state infrastructure spending over the MTEF</a:t>
            </a:r>
          </a:p>
          <a:p>
            <a:pPr lvl="2"/>
            <a:r>
              <a:rPr lang="en-ZA" sz="1100" dirty="0">
                <a:solidFill>
                  <a:schemeClr val="bg1"/>
                </a:solidFill>
              </a:rPr>
              <a:t>Across different services (e.g. education, human settlements)</a:t>
            </a:r>
          </a:p>
          <a:p>
            <a:r>
              <a:rPr lang="en-ZA" sz="1400" dirty="0">
                <a:solidFill>
                  <a:schemeClr val="bg1"/>
                </a:solidFill>
              </a:rPr>
              <a:t>Autos can provide some lessons</a:t>
            </a:r>
          </a:p>
          <a:p>
            <a:pPr lvl="1"/>
            <a:r>
              <a:rPr lang="en-ZA" sz="1100" dirty="0">
                <a:solidFill>
                  <a:schemeClr val="bg1"/>
                </a:solidFill>
              </a:rPr>
              <a:t>Almost half of auto imports in top 100 are final products</a:t>
            </a:r>
          </a:p>
          <a:p>
            <a:pPr lvl="1"/>
            <a:r>
              <a:rPr lang="en-ZA" sz="1100" dirty="0">
                <a:solidFill>
                  <a:schemeClr val="bg1"/>
                </a:solidFill>
              </a:rPr>
              <a:t>Worth further assessment given scope of support since the establishment of the local industry.</a:t>
            </a:r>
            <a:endParaRPr lang="en-ZA" sz="1400" dirty="0">
              <a:solidFill>
                <a:schemeClr val="bg1"/>
              </a:solidFill>
            </a:endParaRPr>
          </a:p>
        </p:txBody>
      </p:sp>
      <p:graphicFrame>
        <p:nvGraphicFramePr>
          <p:cNvPr id="5" name="Table 4">
            <a:extLst>
              <a:ext uri="{FF2B5EF4-FFF2-40B4-BE49-F238E27FC236}">
                <a16:creationId xmlns:a16="http://schemas.microsoft.com/office/drawing/2014/main" id="{E3A5AF07-2D10-8C72-EA44-B831EA86577B}"/>
              </a:ext>
            </a:extLst>
          </p:cNvPr>
          <p:cNvGraphicFramePr>
            <a:graphicFrameLocks noGrp="1"/>
          </p:cNvGraphicFramePr>
          <p:nvPr>
            <p:extLst>
              <p:ext uri="{D42A27DB-BD31-4B8C-83A1-F6EECF244321}">
                <p14:modId xmlns:p14="http://schemas.microsoft.com/office/powerpoint/2010/main" val="3248428622"/>
              </p:ext>
            </p:extLst>
          </p:nvPr>
        </p:nvGraphicFramePr>
        <p:xfrm>
          <a:off x="107504" y="1185190"/>
          <a:ext cx="4464496" cy="4640999"/>
        </p:xfrm>
        <a:graphic>
          <a:graphicData uri="http://schemas.openxmlformats.org/drawingml/2006/table">
            <a:tbl>
              <a:tblPr firstRow="1" firstCol="1" bandRow="1"/>
              <a:tblGrid>
                <a:gridCol w="792088">
                  <a:extLst>
                    <a:ext uri="{9D8B030D-6E8A-4147-A177-3AD203B41FA5}">
                      <a16:colId xmlns:a16="http://schemas.microsoft.com/office/drawing/2014/main" val="3191416012"/>
                    </a:ext>
                  </a:extLst>
                </a:gridCol>
                <a:gridCol w="2592288">
                  <a:extLst>
                    <a:ext uri="{9D8B030D-6E8A-4147-A177-3AD203B41FA5}">
                      <a16:colId xmlns:a16="http://schemas.microsoft.com/office/drawing/2014/main" val="439079286"/>
                    </a:ext>
                  </a:extLst>
                </a:gridCol>
                <a:gridCol w="1080120">
                  <a:extLst>
                    <a:ext uri="{9D8B030D-6E8A-4147-A177-3AD203B41FA5}">
                      <a16:colId xmlns:a16="http://schemas.microsoft.com/office/drawing/2014/main" val="1754098644"/>
                    </a:ext>
                  </a:extLst>
                </a:gridCol>
              </a:tblGrid>
              <a:tr h="821513">
                <a:tc>
                  <a:txBody>
                    <a:bodyPr/>
                    <a:lstStyle/>
                    <a:p>
                      <a:pPr algn="l">
                        <a:lnSpc>
                          <a:spcPct val="107000"/>
                        </a:lnSpc>
                        <a:spcAft>
                          <a:spcPts val="800"/>
                        </a:spcAft>
                        <a:tabLst>
                          <a:tab pos="5733415" algn="r"/>
                          <a:tab pos="457200" algn="l"/>
                        </a:tabLst>
                      </a:pPr>
                      <a:r>
                        <a:rPr lang="en-ZA" sz="1200" b="1"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HS CODE</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5B9BD5"/>
                    </a:solidFill>
                  </a:tcPr>
                </a:tc>
                <a:tc>
                  <a:txBody>
                    <a:bodyPr/>
                    <a:lstStyle/>
                    <a:p>
                      <a:pPr algn="l">
                        <a:lnSpc>
                          <a:spcPct val="107000"/>
                        </a:lnSpc>
                        <a:spcAft>
                          <a:spcPts val="800"/>
                        </a:spcAft>
                        <a:tabLst>
                          <a:tab pos="5733415" algn="r"/>
                          <a:tab pos="457200" algn="l"/>
                        </a:tabLst>
                      </a:pPr>
                      <a:r>
                        <a:rPr lang="en-ZA" sz="1200" b="1"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PRODUCT LABEL</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5B9BD5"/>
                    </a:solidFill>
                  </a:tcPr>
                </a:tc>
                <a:tc>
                  <a:txBody>
                    <a:bodyPr/>
                    <a:lstStyle/>
                    <a:p>
                      <a:pPr algn="l">
                        <a:lnSpc>
                          <a:spcPct val="107000"/>
                        </a:lnSpc>
                        <a:spcAft>
                          <a:spcPts val="800"/>
                        </a:spcAft>
                        <a:tabLst>
                          <a:tab pos="5733415" algn="r"/>
                          <a:tab pos="457200" algn="l"/>
                        </a:tabLst>
                      </a:pPr>
                      <a:r>
                        <a:rPr lang="en-ZA" sz="1200" b="1"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SHARE OF TOTAL IMPORTS, 2024</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5B9BD5"/>
                    </a:solidFill>
                  </a:tcPr>
                </a:tc>
                <a:extLst>
                  <a:ext uri="{0D108BD9-81ED-4DB2-BD59-A6C34878D82A}">
                    <a16:rowId xmlns:a16="http://schemas.microsoft.com/office/drawing/2014/main" val="3226427920"/>
                  </a:ext>
                </a:extLst>
              </a:tr>
              <a:tr h="284310">
                <a:tc>
                  <a:txBody>
                    <a:bodyPr/>
                    <a:lstStyle/>
                    <a:p>
                      <a:pPr algn="r">
                        <a:lnSpc>
                          <a:spcPct val="107000"/>
                        </a:lnSpc>
                        <a:spcAft>
                          <a:spcPts val="800"/>
                        </a:spcAft>
                        <a:tabLst>
                          <a:tab pos="5733415" algn="r"/>
                          <a:tab pos="457200" algn="l"/>
                        </a:tabLst>
                      </a:pPr>
                      <a:r>
                        <a:rPr lang="en-ZA" sz="12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27101230</a:t>
                      </a:r>
                      <a:endParaRPr lang="en-ZA"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algn="l">
                        <a:lnSpc>
                          <a:spcPct val="107000"/>
                        </a:lnSpc>
                        <a:spcAft>
                          <a:spcPts val="800"/>
                        </a:spcAft>
                        <a:tabLst>
                          <a:tab pos="5733415" algn="r"/>
                          <a:tab pos="457200" algn="l"/>
                        </a:tabLst>
                      </a:pPr>
                      <a:r>
                        <a:rPr lang="en-ZA" sz="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Diesel</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algn="r" fontAlgn="b"/>
                      <a:r>
                        <a:rPr lang="en-ZA" sz="1100" b="0" i="0" u="none" strike="noStrike" dirty="0">
                          <a:solidFill>
                            <a:srgbClr val="000000"/>
                          </a:solidFill>
                          <a:effectLst/>
                          <a:latin typeface="Aptos Narrow" panose="020B0004020202020204" pitchFamily="34" charset="0"/>
                        </a:rPr>
                        <a:t>7%</a:t>
                      </a:r>
                    </a:p>
                  </a:txBody>
                  <a:tcPr marL="6350" marR="6350" marT="6350" marB="0" anchor="b">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extLst>
                  <a:ext uri="{0D108BD9-81ED-4DB2-BD59-A6C34878D82A}">
                    <a16:rowId xmlns:a16="http://schemas.microsoft.com/office/drawing/2014/main" val="2501723874"/>
                  </a:ext>
                </a:extLst>
              </a:tr>
              <a:tr h="240554">
                <a:tc>
                  <a:txBody>
                    <a:bodyPr/>
                    <a:lstStyle/>
                    <a:p>
                      <a:pPr algn="r">
                        <a:lnSpc>
                          <a:spcPct val="107000"/>
                        </a:lnSpc>
                        <a:spcAft>
                          <a:spcPts val="800"/>
                        </a:spcAft>
                        <a:tabLst>
                          <a:tab pos="5733415" algn="r"/>
                          <a:tab pos="457200" algn="l"/>
                        </a:tabLst>
                      </a:pPr>
                      <a:r>
                        <a:rPr lang="en-ZA" sz="12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27090000</a:t>
                      </a:r>
                      <a:endParaRPr lang="en-ZA"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algn="l">
                        <a:lnSpc>
                          <a:spcPct val="107000"/>
                        </a:lnSpc>
                        <a:spcAft>
                          <a:spcPts val="800"/>
                        </a:spcAft>
                        <a:tabLst>
                          <a:tab pos="5733415" algn="r"/>
                          <a:tab pos="457200" algn="l"/>
                        </a:tabLst>
                      </a:pPr>
                      <a:r>
                        <a:rPr lang="en-ZA" sz="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Crude oil</a:t>
                      </a:r>
                      <a:endParaRPr lang="en-ZA"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algn="r" fontAlgn="b"/>
                      <a:r>
                        <a:rPr lang="en-ZA" sz="1100" b="0" i="0" u="none" strike="noStrike">
                          <a:solidFill>
                            <a:srgbClr val="000000"/>
                          </a:solidFill>
                          <a:effectLst/>
                          <a:latin typeface="Aptos Narrow" panose="020B0004020202020204" pitchFamily="34" charset="0"/>
                        </a:rPr>
                        <a:t>5%</a:t>
                      </a:r>
                    </a:p>
                  </a:txBody>
                  <a:tcPr marL="6350" marR="6350" marT="6350" marB="0" anchor="b">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extLst>
                  <a:ext uri="{0D108BD9-81ED-4DB2-BD59-A6C34878D82A}">
                    <a16:rowId xmlns:a16="http://schemas.microsoft.com/office/drawing/2014/main" val="1495560429"/>
                  </a:ext>
                </a:extLst>
              </a:tr>
              <a:tr h="406175">
                <a:tc>
                  <a:txBody>
                    <a:bodyPr/>
                    <a:lstStyle/>
                    <a:p>
                      <a:pPr algn="r">
                        <a:lnSpc>
                          <a:spcPct val="107000"/>
                        </a:lnSpc>
                        <a:spcAft>
                          <a:spcPts val="800"/>
                        </a:spcAft>
                        <a:tabLst>
                          <a:tab pos="5733415" algn="r"/>
                          <a:tab pos="457200" algn="l"/>
                        </a:tabLst>
                      </a:pPr>
                      <a:r>
                        <a:rPr lang="en-ZA" sz="12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98010030</a:t>
                      </a:r>
                      <a:endParaRPr lang="en-ZA"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algn="l">
                        <a:lnSpc>
                          <a:spcPct val="107000"/>
                        </a:lnSpc>
                        <a:spcAft>
                          <a:spcPts val="800"/>
                        </a:spcAft>
                        <a:tabLst>
                          <a:tab pos="5733415" algn="r"/>
                          <a:tab pos="457200" algn="l"/>
                        </a:tabLst>
                      </a:pPr>
                      <a:r>
                        <a:rPr lang="en-ZA" sz="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Automotive components: for motor cars </a:t>
                      </a:r>
                      <a:endParaRPr lang="en-ZA"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algn="r" fontAlgn="b"/>
                      <a:r>
                        <a:rPr lang="en-ZA" sz="1100" b="0" i="0" u="none" strike="noStrike">
                          <a:solidFill>
                            <a:srgbClr val="000000"/>
                          </a:solidFill>
                          <a:effectLst/>
                          <a:latin typeface="Aptos Narrow" panose="020B0004020202020204" pitchFamily="34" charset="0"/>
                        </a:rPr>
                        <a:t>4%</a:t>
                      </a:r>
                    </a:p>
                  </a:txBody>
                  <a:tcPr marL="6350" marR="6350" marT="6350" marB="0" anchor="b">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extLst>
                  <a:ext uri="{0D108BD9-81ED-4DB2-BD59-A6C34878D82A}">
                    <a16:rowId xmlns:a16="http://schemas.microsoft.com/office/drawing/2014/main" val="1508817208"/>
                  </a:ext>
                </a:extLst>
              </a:tr>
              <a:tr h="406175">
                <a:tc>
                  <a:txBody>
                    <a:bodyPr/>
                    <a:lstStyle/>
                    <a:p>
                      <a:pPr algn="r">
                        <a:lnSpc>
                          <a:spcPct val="107000"/>
                        </a:lnSpc>
                        <a:spcAft>
                          <a:spcPts val="800"/>
                        </a:spcAft>
                        <a:tabLst>
                          <a:tab pos="5733415" algn="r"/>
                          <a:tab pos="457200" algn="l"/>
                        </a:tabLst>
                      </a:pPr>
                      <a:r>
                        <a:rPr lang="en-ZA" sz="12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98010040</a:t>
                      </a:r>
                      <a:endParaRPr lang="en-ZA"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algn="l">
                        <a:lnSpc>
                          <a:spcPct val="107000"/>
                        </a:lnSpc>
                        <a:spcAft>
                          <a:spcPts val="800"/>
                        </a:spcAft>
                        <a:tabLst>
                          <a:tab pos="5733415" algn="r"/>
                          <a:tab pos="457200" algn="l"/>
                        </a:tabLst>
                      </a:pPr>
                      <a:r>
                        <a:rPr lang="en-ZA" sz="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Original equipment components: for goods vehicles</a:t>
                      </a:r>
                      <a:endParaRPr lang="en-ZA"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algn="r" fontAlgn="b"/>
                      <a:r>
                        <a:rPr lang="en-ZA" sz="1100" b="0" i="0" u="none" strike="noStrike">
                          <a:solidFill>
                            <a:srgbClr val="000000"/>
                          </a:solidFill>
                          <a:effectLst/>
                          <a:latin typeface="Aptos Narrow" panose="020B0004020202020204" pitchFamily="34" charset="0"/>
                        </a:rPr>
                        <a:t>3%</a:t>
                      </a:r>
                    </a:p>
                  </a:txBody>
                  <a:tcPr marL="6350" marR="6350" marT="6350" marB="0" anchor="b">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extLst>
                  <a:ext uri="{0D108BD9-81ED-4DB2-BD59-A6C34878D82A}">
                    <a16:rowId xmlns:a16="http://schemas.microsoft.com/office/drawing/2014/main" val="3014491748"/>
                  </a:ext>
                </a:extLst>
              </a:tr>
              <a:tr h="284310">
                <a:tc>
                  <a:txBody>
                    <a:bodyPr/>
                    <a:lstStyle/>
                    <a:p>
                      <a:pPr algn="r">
                        <a:lnSpc>
                          <a:spcPct val="107000"/>
                        </a:lnSpc>
                        <a:spcAft>
                          <a:spcPts val="800"/>
                        </a:spcAft>
                        <a:tabLst>
                          <a:tab pos="5733415" algn="r"/>
                          <a:tab pos="457200" algn="l"/>
                        </a:tabLst>
                      </a:pPr>
                      <a:r>
                        <a:rPr lang="en-ZA" sz="12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27101202</a:t>
                      </a:r>
                      <a:endParaRPr lang="en-ZA"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algn="l">
                        <a:lnSpc>
                          <a:spcPct val="107000"/>
                        </a:lnSpc>
                        <a:spcAft>
                          <a:spcPts val="800"/>
                        </a:spcAft>
                        <a:tabLst>
                          <a:tab pos="5733415" algn="r"/>
                          <a:tab pos="457200" algn="l"/>
                        </a:tabLst>
                      </a:pPr>
                      <a:r>
                        <a:rPr lang="en-ZA" sz="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Light oils and preparations: Petrol</a:t>
                      </a:r>
                      <a:endParaRPr lang="en-ZA"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algn="r" fontAlgn="b"/>
                      <a:r>
                        <a:rPr lang="en-ZA" sz="1100" b="0" i="0" u="none" strike="noStrike">
                          <a:solidFill>
                            <a:srgbClr val="000000"/>
                          </a:solidFill>
                          <a:effectLst/>
                          <a:latin typeface="Aptos Narrow" panose="020B0004020202020204" pitchFamily="34" charset="0"/>
                        </a:rPr>
                        <a:t>3%</a:t>
                      </a:r>
                    </a:p>
                  </a:txBody>
                  <a:tcPr marL="6350" marR="6350" marT="6350" marB="0" anchor="b">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extLst>
                  <a:ext uri="{0D108BD9-81ED-4DB2-BD59-A6C34878D82A}">
                    <a16:rowId xmlns:a16="http://schemas.microsoft.com/office/drawing/2014/main" val="2405115352"/>
                  </a:ext>
                </a:extLst>
              </a:tr>
              <a:tr h="232821">
                <a:tc>
                  <a:txBody>
                    <a:bodyPr/>
                    <a:lstStyle/>
                    <a:p>
                      <a:pPr algn="r">
                        <a:lnSpc>
                          <a:spcPct val="107000"/>
                        </a:lnSpc>
                        <a:spcAft>
                          <a:spcPts val="800"/>
                        </a:spcAft>
                        <a:tabLst>
                          <a:tab pos="5733415" algn="r"/>
                          <a:tab pos="457200" algn="l"/>
                        </a:tabLst>
                      </a:pPr>
                      <a:r>
                        <a:rPr lang="en-ZA" sz="12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85171310</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algn="l">
                        <a:lnSpc>
                          <a:spcPct val="107000"/>
                        </a:lnSpc>
                        <a:spcAft>
                          <a:spcPts val="800"/>
                        </a:spcAft>
                        <a:tabLst>
                          <a:tab pos="5733415" algn="r"/>
                          <a:tab pos="457200" algn="l"/>
                        </a:tabLst>
                      </a:pPr>
                      <a:r>
                        <a:rPr lang="en-ZA" sz="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Smartphones for wireless networks</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algn="r" fontAlgn="b"/>
                      <a:r>
                        <a:rPr lang="en-ZA" sz="1100" b="0" i="0" u="none" strike="noStrike">
                          <a:solidFill>
                            <a:srgbClr val="000000"/>
                          </a:solidFill>
                          <a:effectLst/>
                          <a:latin typeface="Aptos Narrow" panose="020B0004020202020204" pitchFamily="34" charset="0"/>
                        </a:rPr>
                        <a:t>2%</a:t>
                      </a:r>
                    </a:p>
                  </a:txBody>
                  <a:tcPr marL="6350" marR="6350" marT="6350" marB="0" anchor="b">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extLst>
                  <a:ext uri="{0D108BD9-81ED-4DB2-BD59-A6C34878D82A}">
                    <a16:rowId xmlns:a16="http://schemas.microsoft.com/office/drawing/2014/main" val="4269569289"/>
                  </a:ext>
                </a:extLst>
              </a:tr>
              <a:tr h="458456">
                <a:tc>
                  <a:txBody>
                    <a:bodyPr/>
                    <a:lstStyle/>
                    <a:p>
                      <a:pPr algn="r">
                        <a:lnSpc>
                          <a:spcPct val="107000"/>
                        </a:lnSpc>
                        <a:spcAft>
                          <a:spcPts val="800"/>
                        </a:spcAft>
                        <a:tabLst>
                          <a:tab pos="5733415" algn="r"/>
                          <a:tab pos="457200" algn="l"/>
                        </a:tabLst>
                      </a:pPr>
                      <a:r>
                        <a:rPr lang="en-ZA" sz="12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87032290</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algn="l">
                        <a:lnSpc>
                          <a:spcPct val="107000"/>
                        </a:lnSpc>
                        <a:spcAft>
                          <a:spcPts val="800"/>
                        </a:spcAft>
                        <a:tabLst>
                          <a:tab pos="5733415" algn="r"/>
                          <a:tab pos="457200" algn="l"/>
                        </a:tabLst>
                      </a:pPr>
                      <a:r>
                        <a:rPr lang="en-ZA" sz="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Cars and related vehicles: cylinder capacity 1 000 cm3 to 1 500 cm3</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algn="r" fontAlgn="b"/>
                      <a:r>
                        <a:rPr lang="en-ZA" sz="1100" b="0" i="0" u="none" strike="noStrike">
                          <a:solidFill>
                            <a:srgbClr val="000000"/>
                          </a:solidFill>
                          <a:effectLst/>
                          <a:latin typeface="Aptos Narrow" panose="020B0004020202020204" pitchFamily="34" charset="0"/>
                        </a:rPr>
                        <a:t>1%</a:t>
                      </a:r>
                    </a:p>
                  </a:txBody>
                  <a:tcPr marL="6350" marR="6350" marT="6350" marB="0" anchor="b">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extLst>
                  <a:ext uri="{0D108BD9-81ED-4DB2-BD59-A6C34878D82A}">
                    <a16:rowId xmlns:a16="http://schemas.microsoft.com/office/drawing/2014/main" val="3907188865"/>
                  </a:ext>
                </a:extLst>
              </a:tr>
              <a:tr h="229228">
                <a:tc>
                  <a:txBody>
                    <a:bodyPr/>
                    <a:lstStyle/>
                    <a:p>
                      <a:pPr algn="r">
                        <a:lnSpc>
                          <a:spcPct val="107000"/>
                        </a:lnSpc>
                        <a:spcAft>
                          <a:spcPts val="800"/>
                        </a:spcAft>
                        <a:tabLst>
                          <a:tab pos="5733415" algn="r"/>
                          <a:tab pos="457200" algn="l"/>
                        </a:tabLst>
                      </a:pPr>
                      <a:r>
                        <a:rPr lang="en-ZA" sz="12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30049099</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algn="l">
                        <a:lnSpc>
                          <a:spcPct val="107000"/>
                        </a:lnSpc>
                        <a:spcAft>
                          <a:spcPts val="800"/>
                        </a:spcAft>
                        <a:tabLst>
                          <a:tab pos="5733415" algn="r"/>
                          <a:tab pos="457200" algn="l"/>
                        </a:tabLst>
                      </a:pPr>
                      <a:r>
                        <a:rPr lang="en-ZA" sz="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Medicaments consisting of mixed or unmixed products for therapeutic or prophylactic purposes</a:t>
                      </a:r>
                      <a:endParaRPr lang="en-ZA"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algn="r" fontAlgn="b"/>
                      <a:r>
                        <a:rPr lang="en-ZA" sz="1100" b="0" i="0" u="none" strike="noStrike">
                          <a:solidFill>
                            <a:srgbClr val="000000"/>
                          </a:solidFill>
                          <a:effectLst/>
                          <a:latin typeface="Aptos Narrow" panose="020B0004020202020204" pitchFamily="34" charset="0"/>
                        </a:rPr>
                        <a:t>1%</a:t>
                      </a:r>
                    </a:p>
                  </a:txBody>
                  <a:tcPr marL="6350" marR="6350" marT="6350" marB="0" anchor="b">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extLst>
                  <a:ext uri="{0D108BD9-81ED-4DB2-BD59-A6C34878D82A}">
                    <a16:rowId xmlns:a16="http://schemas.microsoft.com/office/drawing/2014/main" val="3268531814"/>
                  </a:ext>
                </a:extLst>
              </a:tr>
              <a:tr h="348528">
                <a:tc>
                  <a:txBody>
                    <a:bodyPr/>
                    <a:lstStyle/>
                    <a:p>
                      <a:pPr algn="r">
                        <a:lnSpc>
                          <a:spcPct val="107000"/>
                        </a:lnSpc>
                        <a:spcAft>
                          <a:spcPts val="800"/>
                        </a:spcAft>
                        <a:tabLst>
                          <a:tab pos="5733415" algn="r"/>
                          <a:tab pos="457200" algn="l"/>
                        </a:tabLst>
                      </a:pPr>
                      <a:r>
                        <a:rPr lang="en-ZA" sz="12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98010045</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algn="l">
                        <a:lnSpc>
                          <a:spcPct val="107000"/>
                        </a:lnSpc>
                        <a:spcAft>
                          <a:spcPts val="800"/>
                        </a:spcAft>
                        <a:tabLst>
                          <a:tab pos="5733415" algn="r"/>
                          <a:tab pos="457200" algn="l"/>
                        </a:tabLst>
                      </a:pPr>
                      <a:r>
                        <a:rPr lang="en-US" sz="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Original equipment components: for goods vehicles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algn="r" fontAlgn="b"/>
                      <a:r>
                        <a:rPr lang="en-ZA" sz="1100" b="0" i="0" u="none" strike="noStrike">
                          <a:solidFill>
                            <a:srgbClr val="000000"/>
                          </a:solidFill>
                          <a:effectLst/>
                          <a:latin typeface="Aptos Narrow" panose="020B0004020202020204" pitchFamily="34" charset="0"/>
                        </a:rPr>
                        <a:t>1%</a:t>
                      </a:r>
                    </a:p>
                  </a:txBody>
                  <a:tcPr marL="6350" marR="6350" marT="6350" marB="0" anchor="b">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extLst>
                  <a:ext uri="{0D108BD9-81ED-4DB2-BD59-A6C34878D82A}">
                    <a16:rowId xmlns:a16="http://schemas.microsoft.com/office/drawing/2014/main" val="2805220790"/>
                  </a:ext>
                </a:extLst>
              </a:tr>
              <a:tr h="545422">
                <a:tc>
                  <a:txBody>
                    <a:bodyPr/>
                    <a:lstStyle/>
                    <a:p>
                      <a:pPr algn="r">
                        <a:lnSpc>
                          <a:spcPct val="107000"/>
                        </a:lnSpc>
                        <a:spcAft>
                          <a:spcPts val="800"/>
                        </a:spcAft>
                        <a:tabLst>
                          <a:tab pos="5733415" algn="r"/>
                          <a:tab pos="457200" algn="l"/>
                        </a:tabLst>
                      </a:pPr>
                      <a:r>
                        <a:rPr lang="en-ZA" sz="1200" b="1" dirty="0">
                          <a:effectLst/>
                          <a:latin typeface="Calibri" panose="020F0502020204030204" pitchFamily="34" charset="0"/>
                          <a:ea typeface="Times New Roman" panose="02020603050405020304" pitchFamily="18" charset="0"/>
                          <a:cs typeface="Times New Roman" panose="02020603050405020304" pitchFamily="18" charset="0"/>
                        </a:rPr>
                        <a:t>84713090</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algn="l">
                        <a:lnSpc>
                          <a:spcPct val="107000"/>
                        </a:lnSpc>
                        <a:spcAft>
                          <a:spcPts val="800"/>
                        </a:spcAft>
                        <a:tabLst>
                          <a:tab pos="5733415" algn="r"/>
                          <a:tab pos="457200" algn="l"/>
                        </a:tabLst>
                      </a:pPr>
                      <a:r>
                        <a:rPr lang="en-US" sz="1200" dirty="0">
                          <a:effectLst/>
                          <a:latin typeface="Calibri" panose="020F0502020204030204" pitchFamily="34" charset="0"/>
                          <a:ea typeface="Times New Roman" panose="02020603050405020304" pitchFamily="18" charset="0"/>
                          <a:cs typeface="Times New Roman" panose="02020603050405020304" pitchFamily="18" charset="0"/>
                        </a:rPr>
                        <a:t>Data-processing machines, automatic, portable, weighing &lt;= 10 kg</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algn="r" fontAlgn="b"/>
                      <a:r>
                        <a:rPr lang="en-ZA" sz="1100" b="0" i="0" u="none" strike="noStrike" dirty="0">
                          <a:solidFill>
                            <a:srgbClr val="000000"/>
                          </a:solidFill>
                          <a:effectLst/>
                          <a:latin typeface="Aptos Narrow" panose="020B0004020202020204" pitchFamily="34" charset="0"/>
                        </a:rPr>
                        <a:t>1%</a:t>
                      </a:r>
                    </a:p>
                  </a:txBody>
                  <a:tcPr marL="6350" marR="6350" marT="6350" marB="0" anchor="b">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extLst>
                  <a:ext uri="{0D108BD9-81ED-4DB2-BD59-A6C34878D82A}">
                    <a16:rowId xmlns:a16="http://schemas.microsoft.com/office/drawing/2014/main" val="172630008"/>
                  </a:ext>
                </a:extLst>
              </a:tr>
            </a:tbl>
          </a:graphicData>
        </a:graphic>
      </p:graphicFrame>
      <p:sp>
        <p:nvSpPr>
          <p:cNvPr id="7" name="TextBox 6">
            <a:extLst>
              <a:ext uri="{FF2B5EF4-FFF2-40B4-BE49-F238E27FC236}">
                <a16:creationId xmlns:a16="http://schemas.microsoft.com/office/drawing/2014/main" id="{8BFD51C0-7E22-04E1-4752-4C764133840A}"/>
              </a:ext>
            </a:extLst>
          </p:cNvPr>
          <p:cNvSpPr txBox="1"/>
          <p:nvPr/>
        </p:nvSpPr>
        <p:spPr>
          <a:xfrm>
            <a:off x="75318" y="5802352"/>
            <a:ext cx="4487756" cy="400110"/>
          </a:xfrm>
          <a:prstGeom prst="rect">
            <a:avLst/>
          </a:prstGeom>
          <a:noFill/>
        </p:spPr>
        <p:txBody>
          <a:bodyPr wrap="square" rtlCol="0">
            <a:spAutoFit/>
          </a:bodyPr>
          <a:lstStyle/>
          <a:p>
            <a:r>
              <a:rPr lang="en-ZA" sz="1000" i="1" dirty="0">
                <a:effectLst/>
                <a:latin typeface="Calibri" panose="020F0502020204030204" pitchFamily="34" charset="0"/>
                <a:ea typeface="Times New Roman" panose="02020603050405020304" pitchFamily="18" charset="0"/>
                <a:cs typeface="Aptos" panose="020B0004020202020204" pitchFamily="34" charset="0"/>
              </a:rPr>
              <a:t>Source:</a:t>
            </a:r>
            <a:r>
              <a:rPr lang="en-ZA" sz="1000" dirty="0">
                <a:effectLst/>
                <a:latin typeface="Calibri" panose="020F0502020204030204" pitchFamily="34" charset="0"/>
                <a:ea typeface="Times New Roman" panose="02020603050405020304" pitchFamily="18" charset="0"/>
                <a:cs typeface="Aptos" panose="020B0004020202020204" pitchFamily="34" charset="0"/>
              </a:rPr>
              <a:t> Calculated based on SARS data from ITC Trade Map online interactive trade database. Downloaded from </a:t>
            </a:r>
            <a:r>
              <a:rPr lang="en-ZA" sz="1000" u="none" strike="noStrike" dirty="0">
                <a:effectLst/>
                <a:latin typeface="Aptos" panose="020B0004020202020204" pitchFamily="34" charset="0"/>
                <a:ea typeface="Times New Roman" panose="02020603050405020304" pitchFamily="18" charset="0"/>
                <a:cs typeface="Aptos" panose="020B0004020202020204" pitchFamily="34" charset="0"/>
                <a:hlinkClick r:id="rId3"/>
              </a:rPr>
              <a:t>https://www.trademap.org</a:t>
            </a:r>
            <a:r>
              <a:rPr lang="en-ZA" sz="1000" dirty="0">
                <a:effectLst/>
                <a:latin typeface="Calibri" panose="020F0502020204030204" pitchFamily="34" charset="0"/>
                <a:ea typeface="Times New Roman" panose="02020603050405020304" pitchFamily="18" charset="0"/>
                <a:cs typeface="Aptos" panose="020B0004020202020204" pitchFamily="34" charset="0"/>
              </a:rPr>
              <a:t> in March 2025. </a:t>
            </a:r>
            <a:endParaRPr lang="en-ZA" sz="1000" dirty="0"/>
          </a:p>
        </p:txBody>
      </p:sp>
      <p:sp>
        <p:nvSpPr>
          <p:cNvPr id="9" name="TextBox 8">
            <a:extLst>
              <a:ext uri="{FF2B5EF4-FFF2-40B4-BE49-F238E27FC236}">
                <a16:creationId xmlns:a16="http://schemas.microsoft.com/office/drawing/2014/main" id="{C2D8FF0A-7BB5-C5AF-5E9A-8A5B2E886ED2}"/>
              </a:ext>
            </a:extLst>
          </p:cNvPr>
          <p:cNvSpPr txBox="1"/>
          <p:nvPr/>
        </p:nvSpPr>
        <p:spPr>
          <a:xfrm>
            <a:off x="107504" y="670926"/>
            <a:ext cx="4464496" cy="523220"/>
          </a:xfrm>
          <a:prstGeom prst="rect">
            <a:avLst/>
          </a:prstGeom>
          <a:noFill/>
        </p:spPr>
        <p:txBody>
          <a:bodyPr wrap="square">
            <a:spAutoFit/>
          </a:bodyPr>
          <a:lstStyle/>
          <a:p>
            <a:pPr algn="ctr"/>
            <a:r>
              <a:rPr lang="en-US" sz="1400" b="1" dirty="0">
                <a:solidFill>
                  <a:schemeClr val="tx2">
                    <a:lumMod val="75000"/>
                  </a:schemeClr>
                </a:solidFill>
              </a:rPr>
              <a:t>Table 1: Imported product as a share of total annual imports, 2024</a:t>
            </a:r>
            <a:endParaRPr lang="en-ZA" sz="1400" b="1" dirty="0">
              <a:solidFill>
                <a:schemeClr val="tx2">
                  <a:lumMod val="75000"/>
                </a:schemeClr>
              </a:solidFill>
            </a:endParaRPr>
          </a:p>
        </p:txBody>
      </p:sp>
      <p:sp>
        <p:nvSpPr>
          <p:cNvPr id="3" name="TextBox 2">
            <a:extLst>
              <a:ext uri="{FF2B5EF4-FFF2-40B4-BE49-F238E27FC236}">
                <a16:creationId xmlns:a16="http://schemas.microsoft.com/office/drawing/2014/main" id="{F975CA30-88D6-3C54-7039-D04D0F053010}"/>
              </a:ext>
            </a:extLst>
          </p:cNvPr>
          <p:cNvSpPr txBox="1"/>
          <p:nvPr/>
        </p:nvSpPr>
        <p:spPr bwMode="auto">
          <a:xfrm>
            <a:off x="4679504" y="1194145"/>
            <a:ext cx="4356992" cy="2201363"/>
          </a:xfrm>
          <a:prstGeom prst="rect">
            <a:avLst/>
          </a:prstGeom>
          <a:solidFill>
            <a:schemeClr val="tx2">
              <a:lumMod val="20000"/>
              <a:lumOff val="80000"/>
            </a:schemeClr>
          </a:solidFill>
          <a:ln>
            <a:noFill/>
          </a:ln>
        </p:spPr>
        <p:txBody>
          <a:bodyPr vert="horz" wrap="square" lIns="91440" tIns="45720" rIns="91440" bIns="45720" numCol="1" rtlCol="0" anchor="t" anchorCtr="0" compatLnSpc="1">
            <a:prstTxWarp prst="textNoShape">
              <a:avLst/>
            </a:prstTxWarp>
            <a:normAutofit fontScale="92500" lnSpcReduction="10000"/>
          </a:bodyPr>
          <a:lstStyle/>
          <a:p>
            <a:pPr marL="342900" indent="-342900">
              <a:spcBef>
                <a:spcPts val="0"/>
              </a:spcBef>
              <a:buFont typeface="Arial" charset="0"/>
              <a:buChar char="•"/>
            </a:pPr>
            <a:r>
              <a:rPr lang="en-US" sz="1400" dirty="0">
                <a:latin typeface="+mn-lt"/>
              </a:rPr>
              <a:t>SA imports dominated by petroleum and autos</a:t>
            </a:r>
          </a:p>
          <a:p>
            <a:pPr marL="342900" indent="-342900">
              <a:spcBef>
                <a:spcPts val="0"/>
              </a:spcBef>
              <a:buFont typeface="Arial" charset="0"/>
              <a:buChar char="•"/>
            </a:pPr>
            <a:r>
              <a:rPr lang="en-US" sz="1400" dirty="0">
                <a:latin typeface="+mn-lt"/>
              </a:rPr>
              <a:t>Almost a third of total imports accounted for by the top 10 products</a:t>
            </a:r>
          </a:p>
          <a:p>
            <a:pPr marL="342900" indent="-342900">
              <a:spcBef>
                <a:spcPts val="0"/>
              </a:spcBef>
              <a:buFont typeface="Arial" charset="0"/>
              <a:buChar char="•"/>
            </a:pPr>
            <a:r>
              <a:rPr lang="en-US" sz="1400" dirty="0">
                <a:latin typeface="+mn-lt"/>
              </a:rPr>
              <a:t>The top 100 products accounted for just over half of the value </a:t>
            </a:r>
          </a:p>
          <a:p>
            <a:pPr marL="742950" lvl="1" indent="-285750">
              <a:lnSpc>
                <a:spcPct val="90000"/>
              </a:lnSpc>
              <a:spcBef>
                <a:spcPct val="20000"/>
              </a:spcBef>
              <a:buFont typeface="Arial" charset="0"/>
              <a:buChar char="–"/>
            </a:pPr>
            <a:r>
              <a:rPr lang="en-US" sz="1200" dirty="0">
                <a:latin typeface="+mn-lt"/>
              </a:rPr>
              <a:t>Petroleum imports more than a third of the value</a:t>
            </a:r>
          </a:p>
          <a:p>
            <a:pPr marL="742950" lvl="1" indent="-285750">
              <a:lnSpc>
                <a:spcPct val="90000"/>
              </a:lnSpc>
              <a:spcBef>
                <a:spcPct val="20000"/>
              </a:spcBef>
              <a:buFont typeface="Arial" charset="0"/>
              <a:buChar char="–"/>
            </a:pPr>
            <a:r>
              <a:rPr lang="en-US" sz="1200" dirty="0">
                <a:latin typeface="+mn-lt"/>
              </a:rPr>
              <a:t>Autos &amp; related parts at about a fifth</a:t>
            </a:r>
          </a:p>
          <a:p>
            <a:pPr marL="342900" indent="-342900">
              <a:spcBef>
                <a:spcPts val="0"/>
              </a:spcBef>
              <a:buFont typeface="Arial" charset="0"/>
              <a:buChar char="•"/>
            </a:pPr>
            <a:r>
              <a:rPr lang="en-US" sz="1400" dirty="0">
                <a:latin typeface="+mn-lt"/>
              </a:rPr>
              <a:t>More than half of the top 100 is intermediate goods, and almost half is final goods</a:t>
            </a:r>
          </a:p>
          <a:p>
            <a:pPr marL="342900" indent="-342900">
              <a:spcBef>
                <a:spcPts val="0"/>
              </a:spcBef>
              <a:buFont typeface="Arial" charset="0"/>
              <a:buChar char="•"/>
            </a:pPr>
            <a:r>
              <a:rPr lang="en-US" sz="1400" dirty="0">
                <a:latin typeface="+mn-lt"/>
              </a:rPr>
              <a:t>Also, notable growth in imports of renewable energy products, including solar panels.</a:t>
            </a:r>
          </a:p>
        </p:txBody>
      </p:sp>
    </p:spTree>
    <p:extLst>
      <p:ext uri="{BB962C8B-B14F-4D97-AF65-F5344CB8AC3E}">
        <p14:creationId xmlns:p14="http://schemas.microsoft.com/office/powerpoint/2010/main" val="1579547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7107"/>
            <a:ext cx="8229600" cy="978570"/>
          </a:xfrm>
        </p:spPr>
        <p:txBody>
          <a:bodyPr>
            <a:normAutofit fontScale="90000"/>
          </a:bodyPr>
          <a:lstStyle/>
          <a:p>
            <a:pPr lvl="0"/>
            <a:r>
              <a:rPr lang="en-ZA" b="1" dirty="0"/>
              <a:t>Localisation policy and resourcing (1/2)</a:t>
            </a:r>
          </a:p>
        </p:txBody>
      </p:sp>
      <p:sp>
        <p:nvSpPr>
          <p:cNvPr id="4" name="Slide Number Placeholder 3"/>
          <p:cNvSpPr>
            <a:spLocks noGrp="1"/>
          </p:cNvSpPr>
          <p:nvPr>
            <p:ph type="sldNum" sz="quarter" idx="12"/>
          </p:nvPr>
        </p:nvSpPr>
        <p:spPr/>
        <p:txBody>
          <a:bodyPr/>
          <a:lstStyle/>
          <a:p>
            <a:pPr>
              <a:defRPr/>
            </a:pPr>
            <a:fld id="{CDB65CC6-C163-41B7-A6F5-6995588CC66D}" type="slidenum">
              <a:rPr lang="en-GB" smtClean="0"/>
              <a:pPr>
                <a:defRPr/>
              </a:pPr>
              <a:t>5</a:t>
            </a:fld>
            <a:endParaRPr lang="en-GB" dirty="0"/>
          </a:p>
        </p:txBody>
      </p:sp>
      <p:sp>
        <p:nvSpPr>
          <p:cNvPr id="6" name="Content Placeholder 2">
            <a:extLst>
              <a:ext uri="{FF2B5EF4-FFF2-40B4-BE49-F238E27FC236}">
                <a16:creationId xmlns:a16="http://schemas.microsoft.com/office/drawing/2014/main" id="{AF6FF32E-83D6-825D-1489-0B3105A4ED9F}"/>
              </a:ext>
            </a:extLst>
          </p:cNvPr>
          <p:cNvSpPr txBox="1">
            <a:spLocks/>
          </p:cNvSpPr>
          <p:nvPr/>
        </p:nvSpPr>
        <p:spPr bwMode="auto">
          <a:xfrm>
            <a:off x="6761" y="1044553"/>
            <a:ext cx="4608512" cy="5506055"/>
          </a:xfrm>
          <a:prstGeom prst="rect">
            <a:avLst/>
          </a:prstGeom>
          <a:solidFill>
            <a:schemeClr val="tx2">
              <a:lumMod val="75000"/>
            </a:schemeClr>
          </a:solidFill>
          <a:ln>
            <a:noFill/>
          </a:ln>
        </p:spPr>
        <p:txBody>
          <a:bodyPr vert="horz" wrap="square" lIns="91440" tIns="45720" rIns="91440" bIns="45720" numCol="1" anchor="t" anchorCtr="0" compatLnSpc="1">
            <a:prstTxWarp prst="textNoShape">
              <a:avLst/>
            </a:prstTxWarp>
            <a:normAutofit/>
          </a:bodyPr>
          <a:lst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ZA" sz="2400" b="1" dirty="0">
                <a:solidFill>
                  <a:schemeClr val="bg1"/>
                </a:solidFill>
              </a:rPr>
              <a:t>Public:</a:t>
            </a:r>
          </a:p>
          <a:p>
            <a:pPr marL="342900" lvl="1" indent="-342900">
              <a:lnSpc>
                <a:spcPct val="90000"/>
              </a:lnSpc>
              <a:buFont typeface="Arial" charset="0"/>
              <a:buChar char="•"/>
            </a:pPr>
            <a:r>
              <a:rPr lang="en-ZA" sz="1900" dirty="0">
                <a:solidFill>
                  <a:schemeClr val="bg1"/>
                </a:solidFill>
              </a:rPr>
              <a:t>Designation key part of localisation efforts, especially since the early 2010s.</a:t>
            </a:r>
          </a:p>
          <a:p>
            <a:pPr marL="800100" lvl="1" indent="-342900">
              <a:lnSpc>
                <a:spcPct val="90000"/>
              </a:lnSpc>
              <a:buFont typeface="Arial" charset="0"/>
              <a:buChar char="•"/>
            </a:pPr>
            <a:r>
              <a:rPr lang="en-ZA" sz="1900" dirty="0">
                <a:solidFill>
                  <a:schemeClr val="bg1"/>
                </a:solidFill>
              </a:rPr>
              <a:t>Almost 30 products designated since then</a:t>
            </a:r>
          </a:p>
          <a:p>
            <a:pPr marL="342900" lvl="1" indent="-342900">
              <a:lnSpc>
                <a:spcPct val="90000"/>
              </a:lnSpc>
              <a:buFont typeface="Arial" charset="0"/>
              <a:buChar char="•"/>
            </a:pPr>
            <a:r>
              <a:rPr lang="en-ZA" sz="1900" dirty="0">
                <a:solidFill>
                  <a:schemeClr val="bg1"/>
                </a:solidFill>
              </a:rPr>
              <a:t>Designation mainly for firms looking to do business with the state.</a:t>
            </a:r>
          </a:p>
          <a:p>
            <a:pPr marL="342900" lvl="1" indent="-342900">
              <a:lnSpc>
                <a:spcPct val="90000"/>
              </a:lnSpc>
              <a:buFont typeface="Arial" charset="0"/>
              <a:buChar char="•"/>
            </a:pPr>
            <a:r>
              <a:rPr lang="en-ZA" sz="1900" dirty="0">
                <a:solidFill>
                  <a:schemeClr val="bg1"/>
                </a:solidFill>
              </a:rPr>
              <a:t>2017 public procurement regulations declared unconstitutional.</a:t>
            </a:r>
          </a:p>
          <a:p>
            <a:pPr marL="342900" lvl="1" indent="-342900">
              <a:lnSpc>
                <a:spcPct val="90000"/>
              </a:lnSpc>
              <a:buFont typeface="Arial" charset="0"/>
              <a:buChar char="•"/>
            </a:pPr>
            <a:r>
              <a:rPr lang="en-ZA" sz="1900" dirty="0">
                <a:solidFill>
                  <a:schemeClr val="bg1"/>
                </a:solidFill>
              </a:rPr>
              <a:t>Public Procurement Act of 2024 provides legal framework for designation.</a:t>
            </a:r>
          </a:p>
          <a:p>
            <a:pPr marL="800100" lvl="1" indent="-342900">
              <a:buFont typeface="Arial" charset="0"/>
              <a:buChar char="•"/>
            </a:pPr>
            <a:r>
              <a:rPr lang="en-ZA" sz="1900" dirty="0">
                <a:solidFill>
                  <a:schemeClr val="bg1"/>
                </a:solidFill>
              </a:rPr>
              <a:t>Only in certain instances.</a:t>
            </a:r>
          </a:p>
          <a:p>
            <a:pPr marL="1200150" lvl="2" indent="-342900">
              <a:lnSpc>
                <a:spcPct val="90000"/>
              </a:lnSpc>
            </a:pPr>
            <a:r>
              <a:rPr lang="en-ZA" sz="1500" dirty="0">
                <a:solidFill>
                  <a:schemeClr val="bg1"/>
                </a:solidFill>
              </a:rPr>
              <a:t>i.e. </a:t>
            </a:r>
            <a:r>
              <a:rPr lang="en-US" sz="1500" dirty="0">
                <a:solidFill>
                  <a:schemeClr val="bg1"/>
                </a:solidFill>
              </a:rPr>
              <a:t>“…where only locally produced or manufactured goods meet the stipulated minimum threshold for local production and content, taking into account economic and other relevant factors…” </a:t>
            </a:r>
          </a:p>
          <a:p>
            <a:pPr marL="1200150" lvl="2" indent="-342900">
              <a:lnSpc>
                <a:spcPct val="90000"/>
              </a:lnSpc>
            </a:pPr>
            <a:r>
              <a:rPr lang="en-US" sz="1500" dirty="0">
                <a:solidFill>
                  <a:schemeClr val="bg1"/>
                </a:solidFill>
              </a:rPr>
              <a:t>Provisions not active yet – requires regulations</a:t>
            </a:r>
            <a:endParaRPr lang="en-ZA" sz="1500" dirty="0">
              <a:solidFill>
                <a:schemeClr val="bg1"/>
              </a:solidFill>
            </a:endParaRPr>
          </a:p>
          <a:p>
            <a:pPr lvl="1"/>
            <a:endParaRPr lang="en-ZA" sz="2000" dirty="0">
              <a:solidFill>
                <a:schemeClr val="bg1"/>
              </a:solidFill>
            </a:endParaRPr>
          </a:p>
          <a:p>
            <a:pPr lvl="1"/>
            <a:endParaRPr lang="en-ZA" sz="2000" dirty="0">
              <a:solidFill>
                <a:schemeClr val="bg1"/>
              </a:solidFill>
            </a:endParaRPr>
          </a:p>
        </p:txBody>
      </p:sp>
      <p:sp>
        <p:nvSpPr>
          <p:cNvPr id="5" name="Content Placeholder 2">
            <a:extLst>
              <a:ext uri="{FF2B5EF4-FFF2-40B4-BE49-F238E27FC236}">
                <a16:creationId xmlns:a16="http://schemas.microsoft.com/office/drawing/2014/main" id="{5F07636D-4A19-765B-902E-BFB2D2FDBCCB}"/>
              </a:ext>
            </a:extLst>
          </p:cNvPr>
          <p:cNvSpPr txBox="1">
            <a:spLocks/>
          </p:cNvSpPr>
          <p:nvPr/>
        </p:nvSpPr>
        <p:spPr bwMode="auto">
          <a:xfrm>
            <a:off x="4627849" y="1055677"/>
            <a:ext cx="4516151" cy="2733363"/>
          </a:xfrm>
          <a:prstGeom prst="rect">
            <a:avLst/>
          </a:prstGeom>
          <a:solidFill>
            <a:schemeClr val="tx2">
              <a:lumMod val="20000"/>
              <a:lumOff val="80000"/>
            </a:schemeClr>
          </a:solidFill>
          <a:ln>
            <a:noFill/>
          </a:ln>
        </p:spPr>
        <p:txBody>
          <a:bodyPr vert="horz" wrap="square" lIns="91440" tIns="45720" rIns="91440" bIns="45720" numCol="1" anchor="t" anchorCtr="0" compatLnSpc="1">
            <a:prstTxWarp prst="textNoShape">
              <a:avLst/>
            </a:prstTxWarp>
            <a:normAutofit fontScale="92500" lnSpcReduction="20000"/>
          </a:bodyPr>
          <a:lst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ZA" sz="2000" b="1" dirty="0"/>
              <a:t>Public:</a:t>
            </a:r>
          </a:p>
          <a:p>
            <a:pPr marL="342900" lvl="1" indent="-342900">
              <a:lnSpc>
                <a:spcPct val="90000"/>
              </a:lnSpc>
              <a:buFont typeface="Arial" charset="0"/>
              <a:buChar char="•"/>
            </a:pPr>
            <a:r>
              <a:rPr lang="en-ZA" sz="1600" dirty="0"/>
              <a:t>Other public measures include tariffs and incentives.</a:t>
            </a:r>
          </a:p>
          <a:p>
            <a:pPr marL="800100" lvl="1" indent="-342900">
              <a:lnSpc>
                <a:spcPct val="90000"/>
              </a:lnSpc>
              <a:buFont typeface="Arial" charset="0"/>
              <a:buChar char="•"/>
            </a:pPr>
            <a:r>
              <a:rPr lang="en-ZA" sz="1600" dirty="0"/>
              <a:t>Incentives include grants, loans, tax credits and technical expertise etc.</a:t>
            </a:r>
          </a:p>
          <a:p>
            <a:pPr marL="800100" lvl="1" indent="-342900">
              <a:lnSpc>
                <a:spcPct val="90000"/>
              </a:lnSpc>
              <a:buFont typeface="Arial" charset="0"/>
              <a:buChar char="•"/>
            </a:pPr>
            <a:r>
              <a:rPr lang="en-ZA" sz="1600" dirty="0"/>
              <a:t>Tariffs also used to protect local industry.</a:t>
            </a:r>
          </a:p>
          <a:p>
            <a:pPr marL="1200150" lvl="2" indent="-342900">
              <a:lnSpc>
                <a:spcPct val="90000"/>
              </a:lnSpc>
            </a:pPr>
            <a:r>
              <a:rPr lang="en-ZA" sz="1400" dirty="0"/>
              <a:t>Can be import tariffs to protect against influx of cheaper imports</a:t>
            </a:r>
          </a:p>
          <a:p>
            <a:pPr marL="1200150" lvl="2" indent="-342900">
              <a:lnSpc>
                <a:spcPct val="90000"/>
              </a:lnSpc>
            </a:pPr>
            <a:r>
              <a:rPr lang="en-ZA" sz="1400" dirty="0"/>
              <a:t>Also export tariffs to ensure security of supply of inputs.</a:t>
            </a:r>
          </a:p>
          <a:p>
            <a:pPr marL="800100" lvl="1" indent="-342900">
              <a:lnSpc>
                <a:spcPct val="110000"/>
              </a:lnSpc>
              <a:spcBef>
                <a:spcPts val="0"/>
              </a:spcBef>
              <a:buFont typeface="Arial" charset="0"/>
              <a:buChar char="•"/>
            </a:pPr>
            <a:r>
              <a:rPr lang="en-ZA" sz="1600" dirty="0"/>
              <a:t>Competition Commission also increasingly using public interest conditions to protect and increase local production.</a:t>
            </a:r>
          </a:p>
        </p:txBody>
      </p:sp>
      <p:sp>
        <p:nvSpPr>
          <p:cNvPr id="8" name="Content Placeholder 2">
            <a:extLst>
              <a:ext uri="{FF2B5EF4-FFF2-40B4-BE49-F238E27FC236}">
                <a16:creationId xmlns:a16="http://schemas.microsoft.com/office/drawing/2014/main" id="{00AEF682-134F-DB62-6294-A7854E2A75B5}"/>
              </a:ext>
            </a:extLst>
          </p:cNvPr>
          <p:cNvSpPr txBox="1">
            <a:spLocks/>
          </p:cNvSpPr>
          <p:nvPr/>
        </p:nvSpPr>
        <p:spPr bwMode="auto">
          <a:xfrm>
            <a:off x="4627849" y="3817246"/>
            <a:ext cx="4516151" cy="2733363"/>
          </a:xfrm>
          <a:prstGeom prst="rect">
            <a:avLst/>
          </a:prstGeom>
          <a:solidFill>
            <a:schemeClr val="tx2">
              <a:lumMod val="60000"/>
              <a:lumOff val="40000"/>
            </a:schemeClr>
          </a:solidFill>
          <a:ln>
            <a:noFill/>
          </a:ln>
        </p:spPr>
        <p:txBody>
          <a:bodyPr vert="horz" wrap="square" lIns="91440" tIns="45720" rIns="91440" bIns="45720" numCol="1" anchor="t" anchorCtr="0" compatLnSpc="1">
            <a:prstTxWarp prst="textNoShape">
              <a:avLst/>
            </a:prstTxWarp>
            <a:normAutofit lnSpcReduction="10000"/>
          </a:bodyPr>
          <a:lst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ZA" sz="2000" b="1" dirty="0"/>
              <a:t>Private:</a:t>
            </a:r>
          </a:p>
          <a:p>
            <a:pPr marL="342900" lvl="1" indent="-342900">
              <a:lnSpc>
                <a:spcPct val="90000"/>
              </a:lnSpc>
              <a:buFont typeface="Arial" charset="0"/>
              <a:buChar char="•"/>
            </a:pPr>
            <a:r>
              <a:rPr lang="en-ZA" sz="1600" dirty="0"/>
              <a:t>Private efforts largely centred around </a:t>
            </a:r>
            <a:r>
              <a:rPr lang="en-ZA" sz="1600" i="1" dirty="0"/>
              <a:t>Proudly South Africa</a:t>
            </a:r>
            <a:endParaRPr lang="en-ZA" sz="1600" dirty="0"/>
          </a:p>
          <a:p>
            <a:pPr marL="800100" lvl="1" indent="-342900">
              <a:lnSpc>
                <a:spcPct val="90000"/>
              </a:lnSpc>
              <a:buFont typeface="Arial" charset="0"/>
              <a:buChar char="•"/>
            </a:pPr>
            <a:r>
              <a:rPr lang="en-ZA" sz="1600" dirty="0"/>
              <a:t>Not founded in law, but rather depends on individual producers and consumers</a:t>
            </a:r>
          </a:p>
          <a:p>
            <a:pPr marL="800100" lvl="1" indent="-342900">
              <a:lnSpc>
                <a:spcPct val="90000"/>
              </a:lnSpc>
              <a:buFont typeface="Arial" charset="0"/>
              <a:buChar char="•"/>
            </a:pPr>
            <a:r>
              <a:rPr lang="en-ZA" sz="1600" dirty="0"/>
              <a:t>Proudly South African – membership organisation has been at the forefront of these efforts.</a:t>
            </a:r>
          </a:p>
          <a:p>
            <a:pPr marL="400050">
              <a:lnSpc>
                <a:spcPct val="90000"/>
              </a:lnSpc>
            </a:pPr>
            <a:r>
              <a:rPr lang="en-ZA" sz="1600" dirty="0"/>
              <a:t>Masterplans also increasingly playing an important role, with local content commitments from different industries.</a:t>
            </a:r>
          </a:p>
        </p:txBody>
      </p:sp>
    </p:spTree>
    <p:extLst>
      <p:ext uri="{BB962C8B-B14F-4D97-AF65-F5344CB8AC3E}">
        <p14:creationId xmlns:p14="http://schemas.microsoft.com/office/powerpoint/2010/main" val="32065558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7107"/>
            <a:ext cx="8229600" cy="978570"/>
          </a:xfrm>
        </p:spPr>
        <p:txBody>
          <a:bodyPr>
            <a:normAutofit fontScale="90000"/>
          </a:bodyPr>
          <a:lstStyle/>
          <a:p>
            <a:pPr lvl="0"/>
            <a:r>
              <a:rPr lang="en-ZA" b="1" dirty="0"/>
              <a:t>Localisation policy and resourcing (2/2)</a:t>
            </a:r>
          </a:p>
        </p:txBody>
      </p:sp>
      <p:graphicFrame>
        <p:nvGraphicFramePr>
          <p:cNvPr id="7" name="Content Placeholder 6">
            <a:extLst>
              <a:ext uri="{FF2B5EF4-FFF2-40B4-BE49-F238E27FC236}">
                <a16:creationId xmlns:a16="http://schemas.microsoft.com/office/drawing/2014/main" id="{E95DCBDE-A9BC-DA91-9BAA-B0A8419F58C7}"/>
              </a:ext>
            </a:extLst>
          </p:cNvPr>
          <p:cNvGraphicFramePr>
            <a:graphicFrameLocks noGrp="1"/>
          </p:cNvGraphicFramePr>
          <p:nvPr>
            <p:ph idx="1"/>
            <p:extLst>
              <p:ext uri="{D42A27DB-BD31-4B8C-83A1-F6EECF244321}">
                <p14:modId xmlns:p14="http://schemas.microsoft.com/office/powerpoint/2010/main" val="1897286817"/>
              </p:ext>
            </p:extLst>
          </p:nvPr>
        </p:nvGraphicFramePr>
        <p:xfrm>
          <a:off x="0" y="836712"/>
          <a:ext cx="9144000" cy="5802483"/>
        </p:xfrm>
        <a:graphic>
          <a:graphicData uri="http://schemas.openxmlformats.org/drawingml/2006/table">
            <a:tbl>
              <a:tblPr firstRow="1" firstCol="1" bandRow="1"/>
              <a:tblGrid>
                <a:gridCol w="1331640">
                  <a:extLst>
                    <a:ext uri="{9D8B030D-6E8A-4147-A177-3AD203B41FA5}">
                      <a16:colId xmlns:a16="http://schemas.microsoft.com/office/drawing/2014/main" val="3653567100"/>
                    </a:ext>
                  </a:extLst>
                </a:gridCol>
                <a:gridCol w="1944216">
                  <a:extLst>
                    <a:ext uri="{9D8B030D-6E8A-4147-A177-3AD203B41FA5}">
                      <a16:colId xmlns:a16="http://schemas.microsoft.com/office/drawing/2014/main" val="192746900"/>
                    </a:ext>
                  </a:extLst>
                </a:gridCol>
                <a:gridCol w="2880320">
                  <a:extLst>
                    <a:ext uri="{9D8B030D-6E8A-4147-A177-3AD203B41FA5}">
                      <a16:colId xmlns:a16="http://schemas.microsoft.com/office/drawing/2014/main" val="3094349128"/>
                    </a:ext>
                  </a:extLst>
                </a:gridCol>
                <a:gridCol w="2987824">
                  <a:extLst>
                    <a:ext uri="{9D8B030D-6E8A-4147-A177-3AD203B41FA5}">
                      <a16:colId xmlns:a16="http://schemas.microsoft.com/office/drawing/2014/main" val="3300461636"/>
                    </a:ext>
                  </a:extLst>
                </a:gridCol>
              </a:tblGrid>
              <a:tr h="184783">
                <a:tc>
                  <a:txBody>
                    <a:bodyPr/>
                    <a:lstStyle/>
                    <a:p>
                      <a:pPr algn="just">
                        <a:lnSpc>
                          <a:spcPct val="107000"/>
                        </a:lnSpc>
                        <a:spcAft>
                          <a:spcPts val="800"/>
                        </a:spcAft>
                        <a:tabLst>
                          <a:tab pos="5733415" algn="r"/>
                        </a:tabLst>
                      </a:pPr>
                      <a:r>
                        <a:rPr lang="en-ZA" sz="12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PROGRAMME</a:t>
                      </a:r>
                      <a:endParaRPr lang="en-ZA"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w="12700" cap="flat" cmpd="sng" algn="ctr">
                      <a:solidFill>
                        <a:srgbClr val="156082"/>
                      </a:solidFill>
                      <a:prstDash val="solid"/>
                      <a:round/>
                      <a:headEnd type="none" w="med" len="med"/>
                      <a:tailEnd type="none" w="med" len="med"/>
                    </a:lnL>
                    <a:lnR>
                      <a:noFill/>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just">
                        <a:lnSpc>
                          <a:spcPct val="107000"/>
                        </a:lnSpc>
                        <a:spcAft>
                          <a:spcPts val="800"/>
                        </a:spcAft>
                        <a:tabLst>
                          <a:tab pos="5733415" algn="r"/>
                        </a:tabLst>
                      </a:pPr>
                      <a:r>
                        <a:rPr lang="en-ZA" sz="1200" b="1" dirty="0">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KEY OBJECTIVES</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a:noFill/>
                    </a:lnL>
                    <a:lnR>
                      <a:noFill/>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just">
                        <a:lnSpc>
                          <a:spcPct val="107000"/>
                        </a:lnSpc>
                        <a:spcAft>
                          <a:spcPts val="800"/>
                        </a:spcAft>
                        <a:tabLst>
                          <a:tab pos="5733415" algn="r"/>
                        </a:tabLst>
                      </a:pPr>
                      <a:r>
                        <a:rPr lang="en-ZA" sz="12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KEY REQUIREMENTS</a:t>
                      </a:r>
                      <a:endParaRPr lang="en-ZA"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a:noFill/>
                    </a:lnL>
                    <a:lnR>
                      <a:noFill/>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just">
                        <a:lnSpc>
                          <a:spcPct val="107000"/>
                        </a:lnSpc>
                        <a:spcAft>
                          <a:spcPts val="800"/>
                        </a:spcAft>
                        <a:tabLst>
                          <a:tab pos="5733415" algn="r"/>
                        </a:tabLst>
                      </a:pPr>
                      <a:r>
                        <a:rPr lang="en-ZA" sz="12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SUPPORT</a:t>
                      </a:r>
                      <a:endParaRPr lang="en-ZA"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a:noFill/>
                    </a:lnL>
                    <a:lnR w="12700" cap="flat" cmpd="sng" algn="ctr">
                      <a:solidFill>
                        <a:srgbClr val="156082"/>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extLst>
                  <a:ext uri="{0D108BD9-81ED-4DB2-BD59-A6C34878D82A}">
                    <a16:rowId xmlns:a16="http://schemas.microsoft.com/office/drawing/2014/main" val="3016940585"/>
                  </a:ext>
                </a:extLst>
              </a:tr>
              <a:tr h="967345">
                <a:tc>
                  <a:txBody>
                    <a:bodyPr/>
                    <a:lstStyle/>
                    <a:p>
                      <a:pPr algn="l">
                        <a:lnSpc>
                          <a:spcPct val="107000"/>
                        </a:lnSpc>
                        <a:spcAft>
                          <a:spcPts val="800"/>
                        </a:spcAft>
                        <a:tabLst>
                          <a:tab pos="5733415" algn="r"/>
                        </a:tabLst>
                      </a:pPr>
                      <a:r>
                        <a:rPr lang="en-ZA" sz="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Black Business Supplier Development Programme </a:t>
                      </a:r>
                      <a:r>
                        <a:rPr lang="en-ZA" sz="1200" b="1" i="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(DSBD)</a:t>
                      </a:r>
                      <a:endParaRPr lang="en-ZA"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72000" lvl="0" indent="-72000" algn="l">
                        <a:lnSpc>
                          <a:spcPct val="100000"/>
                        </a:lnSpc>
                        <a:spcAft>
                          <a:spcPts val="0"/>
                        </a:spcAft>
                        <a:buFont typeface="Symbol" panose="05050102010706020507" pitchFamily="18" charset="2"/>
                        <a:buChar char=""/>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Fast-tracking SMME’s with potential for growth</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72000" lvl="0" indent="-72000" algn="l">
                        <a:lnSpc>
                          <a:spcPct val="100000"/>
                        </a:lnSpc>
                        <a:spcAft>
                          <a:spcPts val="0"/>
                        </a:spcAft>
                        <a:buFont typeface="Symbol" panose="05050102010706020507" pitchFamily="18" charset="2"/>
                        <a:buChar char=""/>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Growing Black-owned SMMEs through linkages to corporate and public sector enterprises</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a:lnSpc>
                          <a:spcPct val="100000"/>
                        </a:lnSpc>
                        <a:spcAft>
                          <a:spcPts val="0"/>
                        </a:spcAft>
                        <a:buFont typeface="Symbol" panose="05050102010706020507" pitchFamily="18" charset="2"/>
                        <a:buChar char=""/>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51% Black majority shareholding</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180000" lvl="0" indent="-180000" algn="l">
                        <a:lnSpc>
                          <a:spcPct val="100000"/>
                        </a:lnSpc>
                        <a:spcAft>
                          <a:spcPts val="0"/>
                        </a:spcAft>
                        <a:buFont typeface="Symbol" panose="05050102010706020507" pitchFamily="18" charset="2"/>
                        <a:buChar char=""/>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R250 000 to R35 million turnover per year</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180000" lvl="0" indent="-180000" algn="l">
                        <a:lnSpc>
                          <a:spcPct val="100000"/>
                        </a:lnSpc>
                        <a:spcAft>
                          <a:spcPts val="0"/>
                        </a:spcAft>
                        <a:buFont typeface="Symbol" panose="05050102010706020507" pitchFamily="18" charset="2"/>
                        <a:buChar char=""/>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Operational for one year at minimum</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180000" lvl="0" indent="-180000" algn="l">
                        <a:lnSpc>
                          <a:spcPct val="100000"/>
                        </a:lnSpc>
                        <a:spcAft>
                          <a:spcPts val="0"/>
                        </a:spcAft>
                        <a:buFont typeface="Symbol" panose="05050102010706020507" pitchFamily="18" charset="2"/>
                        <a:buChar char=""/>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Registered for VAT</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indent="-180000" algn="just">
                        <a:lnSpc>
                          <a:spcPct val="100000"/>
                        </a:lnSpc>
                        <a:spcAft>
                          <a:spcPts val="0"/>
                        </a:spcAft>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Up to R1 million</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180000" lvl="0" indent="-180000" algn="l">
                        <a:lnSpc>
                          <a:spcPct val="100000"/>
                        </a:lnSpc>
                        <a:spcAft>
                          <a:spcPts val="0"/>
                        </a:spcAft>
                        <a:buFont typeface="Symbol" panose="05050102010706020507" pitchFamily="18" charset="2"/>
                        <a:buChar char=""/>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R800 000 50:50 cost-sharing for machinery, equipment and tools</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180000" lvl="0" indent="-180000" algn="l">
                        <a:lnSpc>
                          <a:spcPct val="100000"/>
                        </a:lnSpc>
                        <a:spcAft>
                          <a:spcPts val="0"/>
                        </a:spcAft>
                        <a:buFont typeface="Symbol" panose="05050102010706020507" pitchFamily="18" charset="2"/>
                        <a:buChar char=""/>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R200 000 80:20 cost-sharing for business development and training</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extLst>
                  <a:ext uri="{0D108BD9-81ED-4DB2-BD59-A6C34878D82A}">
                    <a16:rowId xmlns:a16="http://schemas.microsoft.com/office/drawing/2014/main" val="4109624375"/>
                  </a:ext>
                </a:extLst>
              </a:tr>
              <a:tr h="1344666">
                <a:tc>
                  <a:txBody>
                    <a:bodyPr/>
                    <a:lstStyle/>
                    <a:p>
                      <a:pPr algn="l">
                        <a:lnSpc>
                          <a:spcPct val="107000"/>
                        </a:lnSpc>
                        <a:spcAft>
                          <a:spcPts val="800"/>
                        </a:spcAft>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Strategic Partnership Programme</a:t>
                      </a:r>
                      <a:r>
                        <a:rPr lang="en-ZA" sz="12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ZA" sz="1200" b="1"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(dtic)</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marL="72000" indent="-108000" algn="l">
                        <a:lnSpc>
                          <a:spcPct val="100000"/>
                        </a:lnSpc>
                        <a:spcAft>
                          <a:spcPts val="0"/>
                        </a:spcAft>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Encouraging large private sector enterprises and state collaboration to support, nurture and develop SMEs within the partner’s supply chain</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marL="180000" lvl="0" indent="-180000" algn="l">
                        <a:lnSpc>
                          <a:spcPct val="100000"/>
                        </a:lnSpc>
                        <a:spcAft>
                          <a:spcPts val="0"/>
                        </a:spcAft>
                        <a:buFont typeface="Symbol" panose="05050102010706020507" pitchFamily="18" charset="2"/>
                        <a:buChar char=""/>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Legally registered in South Africa per the Companies Act</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180000" lvl="0" indent="-180000" algn="l">
                        <a:lnSpc>
                          <a:spcPct val="100000"/>
                        </a:lnSpc>
                        <a:spcAft>
                          <a:spcPts val="0"/>
                        </a:spcAft>
                        <a:buFont typeface="Symbol" panose="05050102010706020507" pitchFamily="18" charset="2"/>
                        <a:buChar char=""/>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Minimum turnover of R100 million per annum over two consecutive financial years at least</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180000" lvl="0" indent="-180000" algn="l">
                        <a:lnSpc>
                          <a:spcPct val="100000"/>
                        </a:lnSpc>
                        <a:spcAft>
                          <a:spcPts val="0"/>
                        </a:spcAft>
                        <a:buFont typeface="Symbol" panose="05050102010706020507" pitchFamily="18" charset="2"/>
                        <a:buChar char=""/>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 compliance with BBBEE with valid compliance certificate</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marL="180000" lvl="0" indent="-180000" algn="l">
                        <a:lnSpc>
                          <a:spcPct val="100000"/>
                        </a:lnSpc>
                        <a:spcAft>
                          <a:spcPts val="0"/>
                        </a:spcAft>
                        <a:buFont typeface="Symbol" panose="05050102010706020507" pitchFamily="18" charset="2"/>
                        <a:buChar char=""/>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Cost-sharing between government and strategic partners to provide infrastructure and business development</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180000" lvl="0" indent="-180000" algn="l">
                        <a:lnSpc>
                          <a:spcPct val="100000"/>
                        </a:lnSpc>
                        <a:spcAft>
                          <a:spcPts val="0"/>
                        </a:spcAft>
                        <a:buFont typeface="Symbol" panose="05050102010706020507" pitchFamily="18" charset="2"/>
                        <a:buChar char=""/>
                        <a:tabLst>
                          <a:tab pos="5733415" algn="r"/>
                        </a:tabLst>
                      </a:pPr>
                      <a:r>
                        <a:rPr lang="en-ZA" sz="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Up to R15 million per financial year over three years (subject to availability of funds)</a:t>
                      </a:r>
                      <a:endParaRPr lang="en-ZA"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extLst>
                  <a:ext uri="{0D108BD9-81ED-4DB2-BD59-A6C34878D82A}">
                    <a16:rowId xmlns:a16="http://schemas.microsoft.com/office/drawing/2014/main" val="68581231"/>
                  </a:ext>
                </a:extLst>
              </a:tr>
              <a:tr h="1806405">
                <a:tc>
                  <a:txBody>
                    <a:bodyPr/>
                    <a:lstStyle/>
                    <a:p>
                      <a:pPr marL="0" algn="l" defTabSz="914400" rtl="0" eaLnBrk="1" latinLnBrk="0" hangingPunct="1">
                        <a:lnSpc>
                          <a:spcPct val="107000"/>
                        </a:lnSpc>
                        <a:spcAft>
                          <a:spcPts val="800"/>
                        </a:spcAft>
                        <a:tabLst>
                          <a:tab pos="5733415" algn="r"/>
                        </a:tabLst>
                      </a:pPr>
                      <a:r>
                        <a:rPr lang="en-ZA"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Downstream steel industry competitiveness fund </a:t>
                      </a:r>
                      <a:r>
                        <a:rPr lang="en-ZA" sz="1200" b="1"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(IDC)</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72000" indent="-108000" algn="l" defTabSz="914400" rtl="0" eaLnBrk="1" latinLnBrk="0" hangingPunct="1">
                        <a:lnSpc>
                          <a:spcPct val="100000"/>
                        </a:lnSpc>
                        <a:spcAft>
                          <a:spcPts val="0"/>
                        </a:spcAft>
                        <a:tabLst>
                          <a:tab pos="5733415" algn="r"/>
                        </a:tabLst>
                      </a:pPr>
                      <a:r>
                        <a:rPr lang="en-ZA"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To help the steel industry with an interest subsidy with discounts for qualifying clients.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Start-up or established business.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Be either:</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Achieve BBBEE Level 4 or submit plan to achieve Level 4 within 36 months, or</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Be at least 50% Black-owned (regardless of BBBEE score), or</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Where funding will increase capacity or employment creation (without monopolising the value chain).</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Interest subsidy up to R75 million for SMEs and large businesses with differing pricing models.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Guarantees and subsidy on guarantee fees: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Up to R10 million per client for 5 years,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 subsidy on guarantee fees up to R1 million per client for five years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End-user finance interest rate subsidy:</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R1 million – R75 million at 2.5% fixed interest for 5 years.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extLst>
                  <a:ext uri="{0D108BD9-81ED-4DB2-BD59-A6C34878D82A}">
                    <a16:rowId xmlns:a16="http://schemas.microsoft.com/office/drawing/2014/main" val="1128743924"/>
                  </a:ext>
                </a:extLst>
              </a:tr>
              <a:tr h="1344666">
                <a:tc>
                  <a:txBody>
                    <a:bodyPr/>
                    <a:lstStyle/>
                    <a:p>
                      <a:pPr algn="l">
                        <a:lnSpc>
                          <a:spcPct val="107000"/>
                        </a:lnSpc>
                        <a:spcAft>
                          <a:spcPts val="800"/>
                        </a:spcAft>
                        <a:tabLst>
                          <a:tab pos="5733415" algn="r"/>
                        </a:tabLst>
                      </a:pPr>
                      <a:r>
                        <a:rPr lang="en-ZA" sz="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Zimele enterprise, supplier and youth development programme </a:t>
                      </a:r>
                      <a:r>
                        <a:rPr lang="en-ZA" sz="1200" b="1" i="1"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(Anglo American)</a:t>
                      </a:r>
                      <a:endParaRPr lang="en-ZA" sz="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chemeClr val="bg1"/>
                    </a:solidFill>
                  </a:tcPr>
                </a:tc>
                <a:tc>
                  <a:txBody>
                    <a:bodyPr/>
                    <a:lstStyle/>
                    <a:p>
                      <a:pPr marL="72000" indent="-108000" algn="l">
                        <a:lnSpc>
                          <a:spcPct val="100000"/>
                        </a:lnSpc>
                        <a:spcAft>
                          <a:spcPts val="0"/>
                        </a:spcAft>
                        <a:tabLst>
                          <a:tab pos="5733415" algn="r"/>
                        </a:tabLst>
                      </a:pPr>
                      <a:r>
                        <a:rPr lang="en-ZA" sz="12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Helping businesses within and outside the mining value chain to grow, diversify, innovate and respond to buyers’ procurement needs.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chemeClr val="bg1"/>
                    </a:solidFill>
                  </a:tcPr>
                </a:tc>
                <a:tc>
                  <a:txBody>
                    <a:bodyPr/>
                    <a:lstStyle/>
                    <a:p>
                      <a:pPr marL="180000" lvl="0" indent="-180000" algn="l">
                        <a:lnSpc>
                          <a:spcPct val="100000"/>
                        </a:lnSpc>
                        <a:spcAft>
                          <a:spcPts val="0"/>
                        </a:spcAft>
                        <a:buFont typeface="Symbol" panose="05050102010706020507" pitchFamily="18" charset="2"/>
                        <a:buChar char=""/>
                        <a:tabLst>
                          <a:tab pos="5733415" algn="r"/>
                        </a:tabLst>
                      </a:pPr>
                      <a:r>
                        <a:rPr lang="en-ZA" sz="12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Majority (&gt;51%) Black owned.</a:t>
                      </a:r>
                    </a:p>
                    <a:p>
                      <a:pPr marL="180000" lvl="0" indent="-180000" algn="l">
                        <a:lnSpc>
                          <a:spcPct val="100000"/>
                        </a:lnSpc>
                        <a:spcAft>
                          <a:spcPts val="0"/>
                        </a:spcAft>
                        <a:buFont typeface="Symbol" panose="05050102010706020507" pitchFamily="18" charset="2"/>
                        <a:buChar char=""/>
                        <a:tabLst>
                          <a:tab pos="5733415" algn="r"/>
                        </a:tabLst>
                      </a:pPr>
                      <a:r>
                        <a:rPr lang="en-ZA" sz="12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Within a mining community or zone of influence supplier.</a:t>
                      </a:r>
                    </a:p>
                    <a:p>
                      <a:pPr marL="180000" lvl="0" indent="-180000" algn="l">
                        <a:lnSpc>
                          <a:spcPct val="100000"/>
                        </a:lnSpc>
                        <a:spcAft>
                          <a:spcPts val="0"/>
                        </a:spcAft>
                        <a:buFont typeface="Symbol" panose="05050102010706020507" pitchFamily="18" charset="2"/>
                        <a:buChar char=""/>
                        <a:tabLst>
                          <a:tab pos="5733415" algn="r"/>
                        </a:tabLst>
                      </a:pPr>
                      <a:r>
                        <a:rPr lang="en-ZA" sz="12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With existing systems for ethics and good governance.</a:t>
                      </a:r>
                    </a:p>
                    <a:p>
                      <a:pPr marL="180000" lvl="0" indent="-180000" algn="l">
                        <a:lnSpc>
                          <a:spcPct val="100000"/>
                        </a:lnSpc>
                        <a:spcAft>
                          <a:spcPts val="0"/>
                        </a:spcAft>
                        <a:buFont typeface="Symbol" panose="05050102010706020507" pitchFamily="18" charset="2"/>
                        <a:buChar char=""/>
                        <a:tabLst>
                          <a:tab pos="5733415" algn="r"/>
                        </a:tabLst>
                      </a:pPr>
                      <a:r>
                        <a:rPr lang="en-ZA" sz="12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Able to match business supply chain opportunities.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chemeClr val="bg1"/>
                    </a:solidFill>
                  </a:tcPr>
                </a:tc>
                <a:tc>
                  <a:txBody>
                    <a:bodyPr/>
                    <a:lstStyle/>
                    <a:p>
                      <a:pPr marL="180000" lvl="0" indent="-180000" algn="l">
                        <a:lnSpc>
                          <a:spcPct val="100000"/>
                        </a:lnSpc>
                        <a:spcAft>
                          <a:spcPts val="0"/>
                        </a:spcAft>
                        <a:buFont typeface="Symbol" panose="05050102010706020507" pitchFamily="18" charset="2"/>
                        <a:buChar char=""/>
                        <a:tabLst>
                          <a:tab pos="5733415" algn="r"/>
                        </a:tabLst>
                      </a:pPr>
                      <a:r>
                        <a:rPr lang="en-ZA" sz="12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Business and financial topics training.</a:t>
                      </a:r>
                    </a:p>
                    <a:p>
                      <a:pPr marL="180000" lvl="0" indent="-180000" algn="l">
                        <a:lnSpc>
                          <a:spcPct val="100000"/>
                        </a:lnSpc>
                        <a:spcAft>
                          <a:spcPts val="0"/>
                        </a:spcAft>
                        <a:buFont typeface="Symbol" panose="05050102010706020507" pitchFamily="18" charset="2"/>
                        <a:buChar char=""/>
                        <a:tabLst>
                          <a:tab pos="5733415" algn="r"/>
                        </a:tabLst>
                      </a:pPr>
                      <a:r>
                        <a:rPr lang="en-ZA" sz="12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Assistance with developing a growth plan.</a:t>
                      </a:r>
                    </a:p>
                    <a:p>
                      <a:pPr marL="180000" lvl="0" indent="-180000" algn="l">
                        <a:lnSpc>
                          <a:spcPct val="100000"/>
                        </a:lnSpc>
                        <a:spcAft>
                          <a:spcPts val="0"/>
                        </a:spcAft>
                        <a:buFont typeface="Symbol" panose="05050102010706020507" pitchFamily="18" charset="2"/>
                        <a:buChar char=""/>
                        <a:tabLst>
                          <a:tab pos="5733415" algn="r"/>
                        </a:tabLst>
                      </a:pPr>
                      <a:r>
                        <a:rPr lang="en-ZA" sz="12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Link to market opportunities.</a:t>
                      </a:r>
                    </a:p>
                    <a:p>
                      <a:pPr marL="180000" lvl="0" indent="-180000" algn="l">
                        <a:lnSpc>
                          <a:spcPct val="100000"/>
                        </a:lnSpc>
                        <a:spcAft>
                          <a:spcPts val="0"/>
                        </a:spcAft>
                        <a:buFont typeface="Symbol" panose="05050102010706020507" pitchFamily="18" charset="2"/>
                        <a:buChar char=""/>
                        <a:tabLst>
                          <a:tab pos="5733415" algn="r"/>
                        </a:tabLst>
                      </a:pPr>
                      <a:r>
                        <a:rPr lang="en-ZA" sz="12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Access to supplier roundtables and other workshops.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chemeClr val="bg1"/>
                    </a:solidFill>
                  </a:tcPr>
                </a:tc>
                <a:extLst>
                  <a:ext uri="{0D108BD9-81ED-4DB2-BD59-A6C34878D82A}">
                    <a16:rowId xmlns:a16="http://schemas.microsoft.com/office/drawing/2014/main" val="1307094092"/>
                  </a:ext>
                </a:extLst>
              </a:tr>
            </a:tbl>
          </a:graphicData>
        </a:graphic>
      </p:graphicFrame>
      <p:sp>
        <p:nvSpPr>
          <p:cNvPr id="4" name="Slide Number Placeholder 3"/>
          <p:cNvSpPr>
            <a:spLocks noGrp="1"/>
          </p:cNvSpPr>
          <p:nvPr>
            <p:ph type="sldNum" sz="quarter" idx="12"/>
          </p:nvPr>
        </p:nvSpPr>
        <p:spPr/>
        <p:txBody>
          <a:bodyPr/>
          <a:lstStyle/>
          <a:p>
            <a:pPr>
              <a:defRPr/>
            </a:pPr>
            <a:fld id="{CDB65CC6-C163-41B7-A6F5-6995588CC66D}" type="slidenum">
              <a:rPr lang="en-GB" smtClean="0"/>
              <a:pPr>
                <a:defRPr/>
              </a:pPr>
              <a:t>6</a:t>
            </a:fld>
            <a:endParaRPr lang="en-GB" dirty="0"/>
          </a:p>
        </p:txBody>
      </p:sp>
    </p:spTree>
    <p:extLst>
      <p:ext uri="{BB962C8B-B14F-4D97-AF65-F5344CB8AC3E}">
        <p14:creationId xmlns:p14="http://schemas.microsoft.com/office/powerpoint/2010/main" val="926110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7504" y="77107"/>
            <a:ext cx="8954888" cy="831613"/>
          </a:xfrm>
        </p:spPr>
        <p:txBody>
          <a:bodyPr>
            <a:noAutofit/>
          </a:bodyPr>
          <a:lstStyle/>
          <a:p>
            <a:pPr lvl="0"/>
            <a:r>
              <a:rPr lang="en-US" sz="2400" b="1" dirty="0"/>
              <a:t>Proposed policy options and short-term interventions to foster increased local production and consumption (1/3)</a:t>
            </a:r>
            <a:endParaRPr lang="en-ZA" sz="2400" b="1" dirty="0"/>
          </a:p>
        </p:txBody>
      </p:sp>
      <p:sp>
        <p:nvSpPr>
          <p:cNvPr id="4" name="Slide Number Placeholder 3"/>
          <p:cNvSpPr>
            <a:spLocks noGrp="1"/>
          </p:cNvSpPr>
          <p:nvPr>
            <p:ph type="sldNum" sz="quarter" idx="12"/>
          </p:nvPr>
        </p:nvSpPr>
        <p:spPr/>
        <p:txBody>
          <a:bodyPr/>
          <a:lstStyle/>
          <a:p>
            <a:pPr>
              <a:defRPr/>
            </a:pPr>
            <a:fld id="{CDB65CC6-C163-41B7-A6F5-6995588CC66D}" type="slidenum">
              <a:rPr lang="en-GB" smtClean="0"/>
              <a:pPr>
                <a:defRPr/>
              </a:pPr>
              <a:t>7</a:t>
            </a:fld>
            <a:endParaRPr lang="en-GB" dirty="0"/>
          </a:p>
        </p:txBody>
      </p:sp>
      <p:graphicFrame>
        <p:nvGraphicFramePr>
          <p:cNvPr id="7" name="Content Placeholder 6">
            <a:extLst>
              <a:ext uri="{FF2B5EF4-FFF2-40B4-BE49-F238E27FC236}">
                <a16:creationId xmlns:a16="http://schemas.microsoft.com/office/drawing/2014/main" id="{26E323CA-C183-A4BE-7FA9-6D1E932B6F34}"/>
              </a:ext>
            </a:extLst>
          </p:cNvPr>
          <p:cNvGraphicFramePr>
            <a:graphicFrameLocks/>
          </p:cNvGraphicFramePr>
          <p:nvPr>
            <p:extLst>
              <p:ext uri="{D42A27DB-BD31-4B8C-83A1-F6EECF244321}">
                <p14:modId xmlns:p14="http://schemas.microsoft.com/office/powerpoint/2010/main" val="599629420"/>
              </p:ext>
            </p:extLst>
          </p:nvPr>
        </p:nvGraphicFramePr>
        <p:xfrm>
          <a:off x="107504" y="980728"/>
          <a:ext cx="8954887" cy="5565648"/>
        </p:xfrm>
        <a:graphic>
          <a:graphicData uri="http://schemas.openxmlformats.org/drawingml/2006/table">
            <a:tbl>
              <a:tblPr firstRow="1" firstCol="1" bandRow="1"/>
              <a:tblGrid>
                <a:gridCol w="1008112">
                  <a:extLst>
                    <a:ext uri="{9D8B030D-6E8A-4147-A177-3AD203B41FA5}">
                      <a16:colId xmlns:a16="http://schemas.microsoft.com/office/drawing/2014/main" val="3653567100"/>
                    </a:ext>
                  </a:extLst>
                </a:gridCol>
                <a:gridCol w="1584176">
                  <a:extLst>
                    <a:ext uri="{9D8B030D-6E8A-4147-A177-3AD203B41FA5}">
                      <a16:colId xmlns:a16="http://schemas.microsoft.com/office/drawing/2014/main" val="192746900"/>
                    </a:ext>
                  </a:extLst>
                </a:gridCol>
                <a:gridCol w="2304256">
                  <a:extLst>
                    <a:ext uri="{9D8B030D-6E8A-4147-A177-3AD203B41FA5}">
                      <a16:colId xmlns:a16="http://schemas.microsoft.com/office/drawing/2014/main" val="3094349128"/>
                    </a:ext>
                  </a:extLst>
                </a:gridCol>
                <a:gridCol w="1800200">
                  <a:extLst>
                    <a:ext uri="{9D8B030D-6E8A-4147-A177-3AD203B41FA5}">
                      <a16:colId xmlns:a16="http://schemas.microsoft.com/office/drawing/2014/main" val="3300461636"/>
                    </a:ext>
                  </a:extLst>
                </a:gridCol>
                <a:gridCol w="2258143">
                  <a:extLst>
                    <a:ext uri="{9D8B030D-6E8A-4147-A177-3AD203B41FA5}">
                      <a16:colId xmlns:a16="http://schemas.microsoft.com/office/drawing/2014/main" val="685059762"/>
                    </a:ext>
                  </a:extLst>
                </a:gridCol>
              </a:tblGrid>
              <a:tr h="177179">
                <a:tc>
                  <a:txBody>
                    <a:bodyPr/>
                    <a:lstStyle/>
                    <a:p>
                      <a:pPr algn="l">
                        <a:lnSpc>
                          <a:spcPct val="107000"/>
                        </a:lnSpc>
                        <a:spcAft>
                          <a:spcPts val="800"/>
                        </a:spcAft>
                        <a:tabLst>
                          <a:tab pos="5733415" algn="r"/>
                        </a:tabLst>
                      </a:pPr>
                      <a:r>
                        <a:rPr lang="en-ZA" sz="13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POLICY AREA</a:t>
                      </a:r>
                      <a:endParaRPr lang="en-ZA" sz="13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156082"/>
                      </a:solidFill>
                      <a:prstDash val="solid"/>
                      <a:round/>
                      <a:headEnd type="none" w="med" len="med"/>
                      <a:tailEnd type="none" w="med" len="med"/>
                    </a:lnL>
                    <a:lnR>
                      <a:noFill/>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l">
                        <a:lnSpc>
                          <a:spcPct val="107000"/>
                        </a:lnSpc>
                        <a:spcAft>
                          <a:spcPts val="800"/>
                        </a:spcAft>
                        <a:tabLst>
                          <a:tab pos="5733415" algn="r"/>
                        </a:tabLst>
                      </a:pPr>
                      <a:r>
                        <a:rPr lang="en-ZA" sz="13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INTERVENTION</a:t>
                      </a:r>
                      <a:endParaRPr lang="en-ZA" sz="13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l">
                        <a:lnSpc>
                          <a:spcPct val="107000"/>
                        </a:lnSpc>
                        <a:spcAft>
                          <a:spcPts val="800"/>
                        </a:spcAft>
                        <a:tabLst>
                          <a:tab pos="5733415" algn="r"/>
                        </a:tabLst>
                      </a:pPr>
                      <a:r>
                        <a:rPr lang="en-ZA" sz="13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SHORT-TERM ACTIONS</a:t>
                      </a:r>
                      <a:endParaRPr lang="en-ZA" sz="13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l">
                        <a:lnSpc>
                          <a:spcPct val="107000"/>
                        </a:lnSpc>
                        <a:spcAft>
                          <a:spcPts val="800"/>
                        </a:spcAft>
                        <a:tabLst>
                          <a:tab pos="5733415" algn="r"/>
                        </a:tabLst>
                      </a:pPr>
                      <a:r>
                        <a:rPr lang="en-ZA" sz="13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BENEFICIARIES</a:t>
                      </a:r>
                      <a:endParaRPr lang="en-ZA" sz="13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156082"/>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l">
                        <a:lnSpc>
                          <a:spcPct val="107000"/>
                        </a:lnSpc>
                        <a:spcAft>
                          <a:spcPts val="800"/>
                        </a:spcAft>
                        <a:tabLst>
                          <a:tab pos="5733415" algn="r"/>
                        </a:tabLst>
                      </a:pPr>
                      <a:r>
                        <a:rPr lang="en-ZA" sz="1300" b="1" dirty="0">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RISKS AND COSTS</a:t>
                      </a:r>
                      <a:endParaRPr lang="en-ZA" sz="13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156082"/>
                      </a:solidFill>
                      <a:prstDash val="solid"/>
                      <a:round/>
                      <a:headEnd type="none" w="med" len="med"/>
                      <a:tailEnd type="none" w="med" len="med"/>
                    </a:lnL>
                    <a:lnR w="12700" cap="flat" cmpd="sng" algn="ctr">
                      <a:solidFill>
                        <a:srgbClr val="156082"/>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extLst>
                  <a:ext uri="{0D108BD9-81ED-4DB2-BD59-A6C34878D82A}">
                    <a16:rowId xmlns:a16="http://schemas.microsoft.com/office/drawing/2014/main" val="3016940585"/>
                  </a:ext>
                </a:extLst>
              </a:tr>
              <a:tr h="492548">
                <a:tc rowSpan="3">
                  <a:txBody>
                    <a:bodyPr/>
                    <a:lstStyle/>
                    <a:p>
                      <a:pPr algn="l">
                        <a:lnSpc>
                          <a:spcPct val="107000"/>
                        </a:lnSpc>
                        <a:spcAft>
                          <a:spcPts val="800"/>
                        </a:spcAft>
                        <a:tabLst>
                          <a:tab pos="5733415" algn="r"/>
                        </a:tabLst>
                      </a:pPr>
                      <a:r>
                        <a:rPr lang="en-ZA" sz="1300" b="1" dirty="0">
                          <a:effectLst/>
                          <a:latin typeface="Calibri" panose="020F0502020204030204" pitchFamily="34" charset="0"/>
                          <a:ea typeface="Times New Roman" panose="02020603050405020304" pitchFamily="18" charset="0"/>
                          <a:cs typeface="Times New Roman" panose="02020603050405020304" pitchFamily="18" charset="0"/>
                        </a:rPr>
                        <a:t>Public procurement</a:t>
                      </a:r>
                    </a:p>
                  </a:txBody>
                  <a:tcPr marL="36456" marR="36456"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algn="l">
                        <a:lnSpc>
                          <a:spcPct val="107000"/>
                        </a:lnSpc>
                        <a:spcAft>
                          <a:spcPts val="800"/>
                        </a:spcAft>
                        <a:tabLst>
                          <a:tab pos="5733415" algn="r"/>
                        </a:tabLst>
                      </a:pPr>
                      <a:r>
                        <a:rPr lang="en-ZA" sz="13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Designation for organs of state</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Review designation process and ensure compliance with the legal requirements.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Create a clear framework for designating products aligned with state procurement.</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Local manufacturers.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Higher procurement costs for the state as industries develop.</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New framework not communicated to organs of state and officials not capacitated to ensure compliance.</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extLst>
                  <a:ext uri="{0D108BD9-81ED-4DB2-BD59-A6C34878D82A}">
                    <a16:rowId xmlns:a16="http://schemas.microsoft.com/office/drawing/2014/main" val="4109624375"/>
                  </a:ext>
                </a:extLst>
              </a:tr>
              <a:tr h="595313">
                <a:tc vMerge="1">
                  <a:txBody>
                    <a:bodyPr/>
                    <a:lstStyle/>
                    <a:p>
                      <a:pPr algn="l">
                        <a:lnSpc>
                          <a:spcPct val="107000"/>
                        </a:lnSpc>
                        <a:spcAft>
                          <a:spcPts val="800"/>
                        </a:spcAft>
                        <a:tabLst>
                          <a:tab pos="5733415" algn="r"/>
                        </a:tabLst>
                      </a:pPr>
                      <a:endParaRPr lang="en-ZA" sz="13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algn="l">
                        <a:lnSpc>
                          <a:spcPct val="107000"/>
                        </a:lnSpc>
                        <a:spcAft>
                          <a:spcPts val="800"/>
                        </a:spcAft>
                        <a:tabLst>
                          <a:tab pos="5733415" algn="r"/>
                        </a:tabLst>
                      </a:pPr>
                      <a:r>
                        <a:rPr lang="en-ZA" sz="1300" b="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Procurement</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Redesigning tenders to disallow specification of brand names by procurers.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Tenders redesigned to align with local production as far as possible. </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Local manufacturers.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Delayed process for standardising tenders to remove specification of brand names and specifications not required for local needs.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extLst>
                  <a:ext uri="{0D108BD9-81ED-4DB2-BD59-A6C34878D82A}">
                    <a16:rowId xmlns:a16="http://schemas.microsoft.com/office/drawing/2014/main" val="68581231"/>
                  </a:ext>
                </a:extLst>
              </a:tr>
              <a:tr h="669727">
                <a:tc vMerge="1">
                  <a:txBody>
                    <a:bodyPr/>
                    <a:lstStyle/>
                    <a:p>
                      <a:pPr marL="0" algn="l" defTabSz="914400" rtl="0" eaLnBrk="1" latinLnBrk="0" hangingPunct="1">
                        <a:lnSpc>
                          <a:spcPct val="107000"/>
                        </a:lnSpc>
                        <a:spcAft>
                          <a:spcPts val="800"/>
                        </a:spcAft>
                        <a:tabLst>
                          <a:tab pos="5733415" algn="r"/>
                        </a:tabLst>
                      </a:pPr>
                      <a:endParaRPr lang="en-ZA" sz="1300" b="1"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0" algn="l" defTabSz="914400" rtl="0" eaLnBrk="1" latinLnBrk="0" hangingPunct="1">
                        <a:lnSpc>
                          <a:spcPct val="107000"/>
                        </a:lnSpc>
                        <a:spcAft>
                          <a:spcPts val="800"/>
                        </a:spcAft>
                        <a:tabLst>
                          <a:tab pos="5733415" algn="r"/>
                        </a:tabLst>
                      </a:pPr>
                      <a:r>
                        <a:rPr lang="en-ZA" sz="1300" b="0" kern="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Set asides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Improve monitoring systems to ensure compliance with specified set asides for targeted groups (e.g. 30% of tender procured from SMMEs).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Improve systems to identify where large firms can collaborate with SMMEs.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Formal and established manufacturers (possible improvement in access to inputs from local value chains). </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SMMEs (integration into local value chains, including access to large state demand).</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Integration might keep SMMEs entrenched in certain segments of the value chain without ability to move up.</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SMMEs not properly resourced to take advantage of set-asides, leading to imports.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extLst>
                  <a:ext uri="{0D108BD9-81ED-4DB2-BD59-A6C34878D82A}">
                    <a16:rowId xmlns:a16="http://schemas.microsoft.com/office/drawing/2014/main" val="1128743924"/>
                  </a:ext>
                </a:extLst>
              </a:tr>
            </a:tbl>
          </a:graphicData>
        </a:graphic>
      </p:graphicFrame>
    </p:spTree>
    <p:extLst>
      <p:ext uri="{BB962C8B-B14F-4D97-AF65-F5344CB8AC3E}">
        <p14:creationId xmlns:p14="http://schemas.microsoft.com/office/powerpoint/2010/main" val="1365800557"/>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7504" y="77107"/>
            <a:ext cx="8954888" cy="831613"/>
          </a:xfrm>
        </p:spPr>
        <p:txBody>
          <a:bodyPr>
            <a:noAutofit/>
          </a:bodyPr>
          <a:lstStyle/>
          <a:p>
            <a:pPr lvl="0"/>
            <a:r>
              <a:rPr lang="en-US" sz="2400" b="1" dirty="0"/>
              <a:t>Proposed policy options and short-term interventions to foster increased local production and consumption (2/3)</a:t>
            </a:r>
            <a:endParaRPr lang="en-ZA" sz="2400" b="1" dirty="0"/>
          </a:p>
        </p:txBody>
      </p:sp>
      <p:sp>
        <p:nvSpPr>
          <p:cNvPr id="4" name="Slide Number Placeholder 3"/>
          <p:cNvSpPr>
            <a:spLocks noGrp="1"/>
          </p:cNvSpPr>
          <p:nvPr>
            <p:ph type="sldNum" sz="quarter" idx="12"/>
          </p:nvPr>
        </p:nvSpPr>
        <p:spPr/>
        <p:txBody>
          <a:bodyPr/>
          <a:lstStyle/>
          <a:p>
            <a:pPr>
              <a:defRPr/>
            </a:pPr>
            <a:fld id="{CDB65CC6-C163-41B7-A6F5-6995588CC66D}" type="slidenum">
              <a:rPr lang="en-GB" smtClean="0"/>
              <a:pPr>
                <a:defRPr/>
              </a:pPr>
              <a:t>8</a:t>
            </a:fld>
            <a:endParaRPr lang="en-GB" dirty="0"/>
          </a:p>
        </p:txBody>
      </p:sp>
      <p:graphicFrame>
        <p:nvGraphicFramePr>
          <p:cNvPr id="7" name="Content Placeholder 6">
            <a:extLst>
              <a:ext uri="{FF2B5EF4-FFF2-40B4-BE49-F238E27FC236}">
                <a16:creationId xmlns:a16="http://schemas.microsoft.com/office/drawing/2014/main" id="{26E323CA-C183-A4BE-7FA9-6D1E932B6F34}"/>
              </a:ext>
            </a:extLst>
          </p:cNvPr>
          <p:cNvGraphicFramePr>
            <a:graphicFrameLocks/>
          </p:cNvGraphicFramePr>
          <p:nvPr>
            <p:extLst>
              <p:ext uri="{D42A27DB-BD31-4B8C-83A1-F6EECF244321}">
                <p14:modId xmlns:p14="http://schemas.microsoft.com/office/powerpoint/2010/main" val="2296919027"/>
              </p:ext>
            </p:extLst>
          </p:nvPr>
        </p:nvGraphicFramePr>
        <p:xfrm>
          <a:off x="107504" y="980728"/>
          <a:ext cx="8954887" cy="5763768"/>
        </p:xfrm>
        <a:graphic>
          <a:graphicData uri="http://schemas.openxmlformats.org/drawingml/2006/table">
            <a:tbl>
              <a:tblPr firstRow="1" firstCol="1" bandRow="1"/>
              <a:tblGrid>
                <a:gridCol w="1008112">
                  <a:extLst>
                    <a:ext uri="{9D8B030D-6E8A-4147-A177-3AD203B41FA5}">
                      <a16:colId xmlns:a16="http://schemas.microsoft.com/office/drawing/2014/main" val="3653567100"/>
                    </a:ext>
                  </a:extLst>
                </a:gridCol>
                <a:gridCol w="1584176">
                  <a:extLst>
                    <a:ext uri="{9D8B030D-6E8A-4147-A177-3AD203B41FA5}">
                      <a16:colId xmlns:a16="http://schemas.microsoft.com/office/drawing/2014/main" val="192746900"/>
                    </a:ext>
                  </a:extLst>
                </a:gridCol>
                <a:gridCol w="2520280">
                  <a:extLst>
                    <a:ext uri="{9D8B030D-6E8A-4147-A177-3AD203B41FA5}">
                      <a16:colId xmlns:a16="http://schemas.microsoft.com/office/drawing/2014/main" val="3094349128"/>
                    </a:ext>
                  </a:extLst>
                </a:gridCol>
                <a:gridCol w="1584176">
                  <a:extLst>
                    <a:ext uri="{9D8B030D-6E8A-4147-A177-3AD203B41FA5}">
                      <a16:colId xmlns:a16="http://schemas.microsoft.com/office/drawing/2014/main" val="3300461636"/>
                    </a:ext>
                  </a:extLst>
                </a:gridCol>
                <a:gridCol w="2258143">
                  <a:extLst>
                    <a:ext uri="{9D8B030D-6E8A-4147-A177-3AD203B41FA5}">
                      <a16:colId xmlns:a16="http://schemas.microsoft.com/office/drawing/2014/main" val="685059762"/>
                    </a:ext>
                  </a:extLst>
                </a:gridCol>
              </a:tblGrid>
              <a:tr h="122691">
                <a:tc>
                  <a:txBody>
                    <a:bodyPr/>
                    <a:lstStyle/>
                    <a:p>
                      <a:pPr algn="l">
                        <a:lnSpc>
                          <a:spcPct val="107000"/>
                        </a:lnSpc>
                        <a:spcAft>
                          <a:spcPts val="800"/>
                        </a:spcAft>
                        <a:tabLst>
                          <a:tab pos="5733415" algn="r"/>
                        </a:tabLst>
                      </a:pPr>
                      <a:r>
                        <a:rPr lang="en-ZA" sz="13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POLICY AREA</a:t>
                      </a:r>
                      <a:endParaRPr lang="en-ZA" sz="13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156082"/>
                      </a:solidFill>
                      <a:prstDash val="solid"/>
                      <a:round/>
                      <a:headEnd type="none" w="med" len="med"/>
                      <a:tailEnd type="none" w="med" len="med"/>
                    </a:lnL>
                    <a:lnR>
                      <a:noFill/>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l">
                        <a:lnSpc>
                          <a:spcPct val="107000"/>
                        </a:lnSpc>
                        <a:spcAft>
                          <a:spcPts val="800"/>
                        </a:spcAft>
                        <a:tabLst>
                          <a:tab pos="5733415" algn="r"/>
                        </a:tabLst>
                      </a:pPr>
                      <a:r>
                        <a:rPr lang="en-ZA" sz="13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INTERVENTION</a:t>
                      </a:r>
                      <a:endParaRPr lang="en-ZA" sz="13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l">
                        <a:lnSpc>
                          <a:spcPct val="107000"/>
                        </a:lnSpc>
                        <a:spcAft>
                          <a:spcPts val="800"/>
                        </a:spcAft>
                        <a:tabLst>
                          <a:tab pos="5733415" algn="r"/>
                        </a:tabLst>
                      </a:pPr>
                      <a:r>
                        <a:rPr lang="en-ZA" sz="13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SHORT-TERM ACTIONS</a:t>
                      </a:r>
                      <a:endParaRPr lang="en-ZA" sz="13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l">
                        <a:lnSpc>
                          <a:spcPct val="107000"/>
                        </a:lnSpc>
                        <a:spcAft>
                          <a:spcPts val="800"/>
                        </a:spcAft>
                        <a:tabLst>
                          <a:tab pos="5733415" algn="r"/>
                        </a:tabLst>
                      </a:pPr>
                      <a:r>
                        <a:rPr lang="en-ZA" sz="13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BENEFICIARIES</a:t>
                      </a:r>
                      <a:endParaRPr lang="en-ZA" sz="13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156082"/>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l">
                        <a:lnSpc>
                          <a:spcPct val="107000"/>
                        </a:lnSpc>
                        <a:spcAft>
                          <a:spcPts val="800"/>
                        </a:spcAft>
                        <a:tabLst>
                          <a:tab pos="5733415" algn="r"/>
                        </a:tabLst>
                      </a:pPr>
                      <a:r>
                        <a:rPr lang="en-ZA" sz="1300" b="1" dirty="0">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RISKS AND COSTS</a:t>
                      </a:r>
                      <a:endParaRPr lang="en-ZA" sz="13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156082"/>
                      </a:solidFill>
                      <a:prstDash val="solid"/>
                      <a:round/>
                      <a:headEnd type="none" w="med" len="med"/>
                      <a:tailEnd type="none" w="med" len="med"/>
                    </a:lnL>
                    <a:lnR w="12700" cap="flat" cmpd="sng" algn="ctr">
                      <a:solidFill>
                        <a:srgbClr val="156082"/>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extLst>
                  <a:ext uri="{0D108BD9-81ED-4DB2-BD59-A6C34878D82A}">
                    <a16:rowId xmlns:a16="http://schemas.microsoft.com/office/drawing/2014/main" val="3016940585"/>
                  </a:ext>
                </a:extLst>
              </a:tr>
              <a:tr h="492548">
                <a:tc rowSpan="3">
                  <a:txBody>
                    <a:bodyPr/>
                    <a:lstStyle/>
                    <a:p>
                      <a:pPr algn="l">
                        <a:lnSpc>
                          <a:spcPct val="107000"/>
                        </a:lnSpc>
                        <a:spcAft>
                          <a:spcPts val="800"/>
                        </a:spcAft>
                        <a:tabLst>
                          <a:tab pos="5733415" algn="r"/>
                        </a:tabLst>
                      </a:pPr>
                      <a:r>
                        <a:rPr lang="en-ZA" sz="1300" b="1" dirty="0">
                          <a:effectLst/>
                          <a:latin typeface="Calibri" panose="020F0502020204030204" pitchFamily="34" charset="0"/>
                          <a:ea typeface="Times New Roman" panose="02020603050405020304" pitchFamily="18" charset="0"/>
                          <a:cs typeface="Times New Roman" panose="02020603050405020304" pitchFamily="18" charset="0"/>
                        </a:rPr>
                        <a:t>Private procurement</a:t>
                      </a:r>
                    </a:p>
                  </a:txBody>
                  <a:tcPr marL="36456" marR="36456"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0" algn="l" defTabSz="914400" rtl="0" eaLnBrk="1" latinLnBrk="0" hangingPunct="1">
                        <a:lnSpc>
                          <a:spcPct val="107000"/>
                        </a:lnSpc>
                        <a:spcAft>
                          <a:spcPts val="800"/>
                        </a:spcAft>
                        <a:tabLst>
                          <a:tab pos="5733415" algn="r"/>
                        </a:tabLst>
                      </a:pPr>
                      <a:r>
                        <a:rPr lang="en-ZA" sz="1300" b="0" kern="120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Assessment of local production capacity</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Use available data to assess local production capacity across sectors.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Local manufacturers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Available data might not account for informal or small businesses.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Some businesses might consider such information to be confidential.</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extLst>
                  <a:ext uri="{0D108BD9-81ED-4DB2-BD59-A6C34878D82A}">
                    <a16:rowId xmlns:a16="http://schemas.microsoft.com/office/drawing/2014/main" val="4109624375"/>
                  </a:ext>
                </a:extLst>
              </a:tr>
              <a:tr h="595313">
                <a:tc vMerge="1">
                  <a:txBody>
                    <a:bodyPr/>
                    <a:lstStyle/>
                    <a:p>
                      <a:pPr algn="l">
                        <a:lnSpc>
                          <a:spcPct val="107000"/>
                        </a:lnSpc>
                        <a:spcAft>
                          <a:spcPts val="800"/>
                        </a:spcAft>
                        <a:tabLst>
                          <a:tab pos="5733415" algn="r"/>
                        </a:tabLst>
                      </a:pPr>
                      <a:endParaRPr lang="en-ZA" sz="13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algn="l">
                        <a:lnSpc>
                          <a:spcPct val="107000"/>
                        </a:lnSpc>
                        <a:spcAft>
                          <a:spcPts val="800"/>
                        </a:spcAft>
                        <a:tabLst>
                          <a:tab pos="5733415" algn="r"/>
                        </a:tabLst>
                      </a:pPr>
                      <a:r>
                        <a:rPr lang="en-ZA" sz="11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Improving public messaging on local production and consumption (through Proudly SA for instance).</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Use Proudly SA and industry bodies’ membership base and forums to promote production and procurement of local goods.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Facilitate visibility of locally produced goods for procurement by households.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Local manufacturers including small businesses.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Consumers unwilling to increase consumption of locally produced goods.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Creating winners (likely large businesses) and losers (likely SMMEs) through unequal visibility opportunities.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extLst>
                  <a:ext uri="{0D108BD9-81ED-4DB2-BD59-A6C34878D82A}">
                    <a16:rowId xmlns:a16="http://schemas.microsoft.com/office/drawing/2014/main" val="68581231"/>
                  </a:ext>
                </a:extLst>
              </a:tr>
              <a:tr h="669727">
                <a:tc vMerge="1">
                  <a:txBody>
                    <a:bodyPr/>
                    <a:lstStyle/>
                    <a:p>
                      <a:pPr marL="0" algn="l" defTabSz="914400" rtl="0" eaLnBrk="1" latinLnBrk="0" hangingPunct="1">
                        <a:lnSpc>
                          <a:spcPct val="107000"/>
                        </a:lnSpc>
                        <a:spcAft>
                          <a:spcPts val="800"/>
                        </a:spcAft>
                        <a:tabLst>
                          <a:tab pos="5733415" algn="r"/>
                        </a:tabLst>
                      </a:pPr>
                      <a:endParaRPr lang="en-ZA" sz="1300" b="1"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algn="l">
                        <a:lnSpc>
                          <a:spcPct val="107000"/>
                        </a:lnSpc>
                        <a:spcAft>
                          <a:spcPts val="800"/>
                        </a:spcAft>
                        <a:tabLst>
                          <a:tab pos="5733415" algn="r"/>
                        </a:tabLst>
                      </a:pPr>
                      <a:r>
                        <a:rPr lang="en-ZA" sz="1100" b="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Develop supply chains to support local production </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Industry-level assessment of availability of inputs that disrupt production (e.g. textiles for the clothing industry).</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Identify areas of collaboration across the region where suppliers can provide inputs.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Identify existing value chains where participants can be supported and integrated into existing local value chains (e.g. legal metal recyclers that can support foundries and other metal fabricators.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Local manufacturers.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SMMEs.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Regional suppliers.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Lack of capacity to conduct the necessary assessments.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Producers apprehensive about collaboration.</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Difficulty in building and integrating local and regional supply chains.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extLst>
                  <a:ext uri="{0D108BD9-81ED-4DB2-BD59-A6C34878D82A}">
                    <a16:rowId xmlns:a16="http://schemas.microsoft.com/office/drawing/2014/main" val="1128743924"/>
                  </a:ext>
                </a:extLst>
              </a:tr>
            </a:tbl>
          </a:graphicData>
        </a:graphic>
      </p:graphicFrame>
    </p:spTree>
    <p:extLst>
      <p:ext uri="{BB962C8B-B14F-4D97-AF65-F5344CB8AC3E}">
        <p14:creationId xmlns:p14="http://schemas.microsoft.com/office/powerpoint/2010/main" val="1224552797"/>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7504" y="77107"/>
            <a:ext cx="8954888" cy="831613"/>
          </a:xfrm>
        </p:spPr>
        <p:txBody>
          <a:bodyPr>
            <a:noAutofit/>
          </a:bodyPr>
          <a:lstStyle/>
          <a:p>
            <a:pPr lvl="0"/>
            <a:r>
              <a:rPr lang="en-US" sz="2400" b="1" dirty="0"/>
              <a:t>Proposed policy options and short-term interventions to foster increased local production and consumption (3/3)</a:t>
            </a:r>
            <a:endParaRPr lang="en-ZA" sz="2400" b="1" dirty="0"/>
          </a:p>
        </p:txBody>
      </p:sp>
      <p:sp>
        <p:nvSpPr>
          <p:cNvPr id="4" name="Slide Number Placeholder 3"/>
          <p:cNvSpPr>
            <a:spLocks noGrp="1"/>
          </p:cNvSpPr>
          <p:nvPr>
            <p:ph type="sldNum" sz="quarter" idx="12"/>
          </p:nvPr>
        </p:nvSpPr>
        <p:spPr/>
        <p:txBody>
          <a:bodyPr/>
          <a:lstStyle/>
          <a:p>
            <a:pPr>
              <a:defRPr/>
            </a:pPr>
            <a:fld id="{CDB65CC6-C163-41B7-A6F5-6995588CC66D}" type="slidenum">
              <a:rPr lang="en-GB" smtClean="0"/>
              <a:pPr>
                <a:defRPr/>
              </a:pPr>
              <a:t>9</a:t>
            </a:fld>
            <a:endParaRPr lang="en-GB" dirty="0"/>
          </a:p>
        </p:txBody>
      </p:sp>
      <p:graphicFrame>
        <p:nvGraphicFramePr>
          <p:cNvPr id="7" name="Content Placeholder 6">
            <a:extLst>
              <a:ext uri="{FF2B5EF4-FFF2-40B4-BE49-F238E27FC236}">
                <a16:creationId xmlns:a16="http://schemas.microsoft.com/office/drawing/2014/main" id="{26E323CA-C183-A4BE-7FA9-6D1E932B6F34}"/>
              </a:ext>
            </a:extLst>
          </p:cNvPr>
          <p:cNvGraphicFramePr>
            <a:graphicFrameLocks/>
          </p:cNvGraphicFramePr>
          <p:nvPr>
            <p:extLst>
              <p:ext uri="{D42A27DB-BD31-4B8C-83A1-F6EECF244321}">
                <p14:modId xmlns:p14="http://schemas.microsoft.com/office/powerpoint/2010/main" val="2316916492"/>
              </p:ext>
            </p:extLst>
          </p:nvPr>
        </p:nvGraphicFramePr>
        <p:xfrm>
          <a:off x="107504" y="980728"/>
          <a:ext cx="8954887" cy="5763768"/>
        </p:xfrm>
        <a:graphic>
          <a:graphicData uri="http://schemas.openxmlformats.org/drawingml/2006/table">
            <a:tbl>
              <a:tblPr firstRow="1" firstCol="1" bandRow="1"/>
              <a:tblGrid>
                <a:gridCol w="1008112">
                  <a:extLst>
                    <a:ext uri="{9D8B030D-6E8A-4147-A177-3AD203B41FA5}">
                      <a16:colId xmlns:a16="http://schemas.microsoft.com/office/drawing/2014/main" val="3653567100"/>
                    </a:ext>
                  </a:extLst>
                </a:gridCol>
                <a:gridCol w="1440160">
                  <a:extLst>
                    <a:ext uri="{9D8B030D-6E8A-4147-A177-3AD203B41FA5}">
                      <a16:colId xmlns:a16="http://schemas.microsoft.com/office/drawing/2014/main" val="192746900"/>
                    </a:ext>
                  </a:extLst>
                </a:gridCol>
                <a:gridCol w="3168352">
                  <a:extLst>
                    <a:ext uri="{9D8B030D-6E8A-4147-A177-3AD203B41FA5}">
                      <a16:colId xmlns:a16="http://schemas.microsoft.com/office/drawing/2014/main" val="3094349128"/>
                    </a:ext>
                  </a:extLst>
                </a:gridCol>
                <a:gridCol w="1224136">
                  <a:extLst>
                    <a:ext uri="{9D8B030D-6E8A-4147-A177-3AD203B41FA5}">
                      <a16:colId xmlns:a16="http://schemas.microsoft.com/office/drawing/2014/main" val="3300461636"/>
                    </a:ext>
                  </a:extLst>
                </a:gridCol>
                <a:gridCol w="2114127">
                  <a:extLst>
                    <a:ext uri="{9D8B030D-6E8A-4147-A177-3AD203B41FA5}">
                      <a16:colId xmlns:a16="http://schemas.microsoft.com/office/drawing/2014/main" val="685059762"/>
                    </a:ext>
                  </a:extLst>
                </a:gridCol>
              </a:tblGrid>
              <a:tr h="122691">
                <a:tc>
                  <a:txBody>
                    <a:bodyPr/>
                    <a:lstStyle/>
                    <a:p>
                      <a:pPr algn="l">
                        <a:lnSpc>
                          <a:spcPct val="107000"/>
                        </a:lnSpc>
                        <a:spcAft>
                          <a:spcPts val="800"/>
                        </a:spcAft>
                        <a:tabLst>
                          <a:tab pos="5733415" algn="r"/>
                        </a:tabLst>
                      </a:pPr>
                      <a:r>
                        <a:rPr lang="en-ZA" sz="13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POLICY AREA</a:t>
                      </a:r>
                      <a:endParaRPr lang="en-ZA" sz="13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156082"/>
                      </a:solidFill>
                      <a:prstDash val="solid"/>
                      <a:round/>
                      <a:headEnd type="none" w="med" len="med"/>
                      <a:tailEnd type="none" w="med" len="med"/>
                    </a:lnL>
                    <a:lnR>
                      <a:noFill/>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l">
                        <a:lnSpc>
                          <a:spcPct val="107000"/>
                        </a:lnSpc>
                        <a:spcAft>
                          <a:spcPts val="800"/>
                        </a:spcAft>
                        <a:tabLst>
                          <a:tab pos="5733415" algn="r"/>
                        </a:tabLst>
                      </a:pPr>
                      <a:r>
                        <a:rPr lang="en-ZA" sz="13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INTERVENTION</a:t>
                      </a:r>
                      <a:endParaRPr lang="en-ZA" sz="13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l">
                        <a:lnSpc>
                          <a:spcPct val="107000"/>
                        </a:lnSpc>
                        <a:spcAft>
                          <a:spcPts val="800"/>
                        </a:spcAft>
                        <a:tabLst>
                          <a:tab pos="5733415" algn="r"/>
                        </a:tabLst>
                      </a:pPr>
                      <a:r>
                        <a:rPr lang="en-ZA" sz="13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SHORT-TERM ACTIONS</a:t>
                      </a:r>
                      <a:endParaRPr lang="en-ZA" sz="13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l">
                        <a:lnSpc>
                          <a:spcPct val="107000"/>
                        </a:lnSpc>
                        <a:spcAft>
                          <a:spcPts val="800"/>
                        </a:spcAft>
                        <a:tabLst>
                          <a:tab pos="5733415" algn="r"/>
                        </a:tabLst>
                      </a:pPr>
                      <a:r>
                        <a:rPr lang="en-ZA" sz="1300" b="1">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BENEFICIARIES</a:t>
                      </a:r>
                      <a:endParaRPr lang="en-ZA" sz="13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a:noFill/>
                    </a:lnL>
                    <a:lnR w="12700" cap="flat" cmpd="sng" algn="ctr">
                      <a:solidFill>
                        <a:srgbClr val="156082"/>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tc>
                  <a:txBody>
                    <a:bodyPr/>
                    <a:lstStyle/>
                    <a:p>
                      <a:pPr algn="l">
                        <a:lnSpc>
                          <a:spcPct val="107000"/>
                        </a:lnSpc>
                        <a:spcAft>
                          <a:spcPts val="800"/>
                        </a:spcAft>
                        <a:tabLst>
                          <a:tab pos="5733415" algn="r"/>
                        </a:tabLst>
                      </a:pPr>
                      <a:r>
                        <a:rPr lang="en-ZA" sz="1300" b="1" dirty="0">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RISKS AND COSTS</a:t>
                      </a:r>
                      <a:endParaRPr lang="en-ZA" sz="13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156082"/>
                      </a:solidFill>
                      <a:prstDash val="solid"/>
                      <a:round/>
                      <a:headEnd type="none" w="med" len="med"/>
                      <a:tailEnd type="none" w="med" len="med"/>
                    </a:lnL>
                    <a:lnR w="12700" cap="flat" cmpd="sng" algn="ctr">
                      <a:solidFill>
                        <a:srgbClr val="156082"/>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156082"/>
                      </a:solidFill>
                      <a:prstDash val="solid"/>
                      <a:round/>
                      <a:headEnd type="none" w="med" len="med"/>
                      <a:tailEnd type="none" w="med" len="med"/>
                    </a:lnB>
                    <a:solidFill>
                      <a:srgbClr val="5B9BD5"/>
                    </a:solidFill>
                  </a:tcPr>
                </a:tc>
                <a:extLst>
                  <a:ext uri="{0D108BD9-81ED-4DB2-BD59-A6C34878D82A}">
                    <a16:rowId xmlns:a16="http://schemas.microsoft.com/office/drawing/2014/main" val="3016940585"/>
                  </a:ext>
                </a:extLst>
              </a:tr>
              <a:tr h="492548">
                <a:tc rowSpan="3">
                  <a:txBody>
                    <a:bodyPr/>
                    <a:lstStyle/>
                    <a:p>
                      <a:pPr algn="l">
                        <a:lnSpc>
                          <a:spcPct val="107000"/>
                        </a:lnSpc>
                        <a:spcAft>
                          <a:spcPts val="800"/>
                        </a:spcAft>
                        <a:tabLst>
                          <a:tab pos="5733415" algn="r"/>
                        </a:tabLst>
                      </a:pPr>
                      <a:r>
                        <a:rPr lang="en-ZA" sz="1200" kern="1200" dirty="0">
                          <a:solidFill>
                            <a:schemeClr val="tx1"/>
                          </a:solidFill>
                          <a:effectLst/>
                          <a:latin typeface="+mn-lt"/>
                          <a:ea typeface="+mn-ea"/>
                          <a:cs typeface="+mn-cs"/>
                        </a:rPr>
                        <a:t>Cross-cutting capacity building measures </a:t>
                      </a:r>
                      <a:r>
                        <a:rPr lang="en-ZA" sz="1200" b="1" i="1" kern="1200" dirty="0">
                          <a:solidFill>
                            <a:schemeClr val="tx1"/>
                          </a:solidFill>
                          <a:effectLst/>
                          <a:latin typeface="+mn-lt"/>
                          <a:ea typeface="+mn-ea"/>
                          <a:cs typeface="+mn-cs"/>
                        </a:rPr>
                        <a:t>(public and private</a:t>
                      </a:r>
                      <a:r>
                        <a:rPr lang="en-ZA" sz="1400" b="1" i="1" kern="1200" dirty="0">
                          <a:solidFill>
                            <a:schemeClr val="tx1"/>
                          </a:solidFill>
                          <a:effectLst/>
                          <a:latin typeface="+mn-lt"/>
                          <a:ea typeface="+mn-ea"/>
                          <a:cs typeface="+mn-cs"/>
                        </a:rPr>
                        <a:t>)</a:t>
                      </a:r>
                      <a:endParaRPr lang="en-ZA"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Capacity-building to support local production.</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Assess some existing programmes to ensure alignment with current needs.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State consolidation of some existing (and similar) support measures (financial and non-financial) to enable better support of businesses (especially SMMEs).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Improve collaboration with business to facilitate capacity building between large and SMMEs.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Local producers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Lack of capacity for conducting assessments.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Apprehension from stakeholders on building collaboration networks.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Potential delays in providing support owing to assessment process.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156082"/>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extLst>
                  <a:ext uri="{0D108BD9-81ED-4DB2-BD59-A6C34878D82A}">
                    <a16:rowId xmlns:a16="http://schemas.microsoft.com/office/drawing/2014/main" val="4109624375"/>
                  </a:ext>
                </a:extLst>
              </a:tr>
              <a:tr h="595313">
                <a:tc vMerge="1">
                  <a:txBody>
                    <a:bodyPr/>
                    <a:lstStyle/>
                    <a:p>
                      <a:pPr algn="l">
                        <a:lnSpc>
                          <a:spcPct val="107000"/>
                        </a:lnSpc>
                        <a:spcAft>
                          <a:spcPts val="800"/>
                        </a:spcAft>
                        <a:tabLst>
                          <a:tab pos="5733415" algn="r"/>
                        </a:tabLst>
                      </a:pPr>
                      <a:endParaRPr lang="en-ZA" sz="13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6456" marR="36456"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Improving institutions and systems to foster industry competitiveness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Collaboration between public &amp; private sectors and standards bodies (SABS, NRCS) to identify existing challenges and areas of improvement for compliance with standards and specifications.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Develop a framework for identifying new standards and specifications to be integrated into the local system.</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Local producers.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Consumers.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Increased costs for businesses.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Delay in setting of standards.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Protracted processes for setting standards.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New standards too specific to South Africa, therefore hindering export potential.</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noFill/>
                  </a:tcPr>
                </a:tc>
                <a:extLst>
                  <a:ext uri="{0D108BD9-81ED-4DB2-BD59-A6C34878D82A}">
                    <a16:rowId xmlns:a16="http://schemas.microsoft.com/office/drawing/2014/main" val="68581231"/>
                  </a:ext>
                </a:extLst>
              </a:tr>
              <a:tr h="669727">
                <a:tc vMerge="1">
                  <a:txBody>
                    <a:bodyPr/>
                    <a:lstStyle/>
                    <a:p>
                      <a:pPr marL="0" algn="l" defTabSz="914400" rtl="0" eaLnBrk="1" latinLnBrk="0" hangingPunct="1">
                        <a:lnSpc>
                          <a:spcPct val="107000"/>
                        </a:lnSpc>
                        <a:spcAft>
                          <a:spcPts val="800"/>
                        </a:spcAft>
                        <a:tabLst>
                          <a:tab pos="5733415" algn="r"/>
                        </a:tabLst>
                      </a:pPr>
                      <a:endParaRPr lang="en-ZA" sz="1300" b="1"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Demand-side support measures to foster production and consumption</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Develop a framework for consumer incentives.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Develop a framework for identifying goods where consumer incentives can be used to support local production (e.g. consumer incentive for solar installation can be used to increase local production of the relevant technologies). </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Local producers.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Local consumers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tc>
                  <a:txBody>
                    <a:bodyPr/>
                    <a:lstStyle/>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Lack of financial resources for consumer incentives.</a:t>
                      </a:r>
                    </a:p>
                    <a:p>
                      <a:pPr marL="180000" lvl="0" indent="-180000" algn="l" defTabSz="914400" rtl="0" eaLnBrk="1" latinLnBrk="0" hangingPunct="1">
                        <a:lnSpc>
                          <a:spcPct val="100000"/>
                        </a:lnSpc>
                        <a:spcAft>
                          <a:spcPts val="0"/>
                        </a:spcAft>
                        <a:buFont typeface="Symbol" panose="05050102010706020507" pitchFamily="18" charset="2"/>
                        <a:buChar char=""/>
                        <a:tabLst>
                          <a:tab pos="5733415" algn="r"/>
                        </a:tabLst>
                      </a:pPr>
                      <a:r>
                        <a:rPr lang="en-ZA" sz="13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Structural inequality entrenching access to incentives among a certain class.</a:t>
                      </a:r>
                    </a:p>
                  </a:txBody>
                  <a:tcPr marL="68580" marR="68580" marT="0" marB="0">
                    <a:lnL w="12700" cap="flat" cmpd="sng" algn="ctr">
                      <a:solidFill>
                        <a:srgbClr val="45B0E1"/>
                      </a:solidFill>
                      <a:prstDash val="solid"/>
                      <a:round/>
                      <a:headEnd type="none" w="med" len="med"/>
                      <a:tailEnd type="none" w="med" len="med"/>
                    </a:lnL>
                    <a:lnR w="12700" cap="flat" cmpd="sng" algn="ctr">
                      <a:solidFill>
                        <a:srgbClr val="45B0E1"/>
                      </a:solidFill>
                      <a:prstDash val="solid"/>
                      <a:round/>
                      <a:headEnd type="none" w="med" len="med"/>
                      <a:tailEnd type="none" w="med" len="med"/>
                    </a:lnR>
                    <a:lnT w="12700" cap="flat" cmpd="sng" algn="ctr">
                      <a:solidFill>
                        <a:srgbClr val="45B0E1"/>
                      </a:solidFill>
                      <a:prstDash val="solid"/>
                      <a:round/>
                      <a:headEnd type="none" w="med" len="med"/>
                      <a:tailEnd type="none" w="med" len="med"/>
                    </a:lnT>
                    <a:lnB w="12700" cap="flat" cmpd="sng" algn="ctr">
                      <a:solidFill>
                        <a:srgbClr val="45B0E1"/>
                      </a:solidFill>
                      <a:prstDash val="solid"/>
                      <a:round/>
                      <a:headEnd type="none" w="med" len="med"/>
                      <a:tailEnd type="none" w="med" len="med"/>
                    </a:lnB>
                    <a:solidFill>
                      <a:srgbClr val="D2DCE1"/>
                    </a:solidFill>
                  </a:tcPr>
                </a:tc>
                <a:extLst>
                  <a:ext uri="{0D108BD9-81ED-4DB2-BD59-A6C34878D82A}">
                    <a16:rowId xmlns:a16="http://schemas.microsoft.com/office/drawing/2014/main" val="1128743924"/>
                  </a:ext>
                </a:extLst>
              </a:tr>
            </a:tbl>
          </a:graphicData>
        </a:graphic>
      </p:graphicFrame>
    </p:spTree>
    <p:extLst>
      <p:ext uri="{BB962C8B-B14F-4D97-AF65-F5344CB8AC3E}">
        <p14:creationId xmlns:p14="http://schemas.microsoft.com/office/powerpoint/2010/main" val="435793972"/>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7288" y="2780928"/>
            <a:ext cx="8229600" cy="1143000"/>
          </a:xfrm>
        </p:spPr>
        <p:txBody>
          <a:bodyPr/>
          <a:lstStyle/>
          <a:p>
            <a:r>
              <a:rPr lang="en-ZA" dirty="0"/>
              <a:t>Thank You</a:t>
            </a:r>
          </a:p>
        </p:txBody>
      </p:sp>
      <p:sp>
        <p:nvSpPr>
          <p:cNvPr id="4" name="Slide Number Placeholder 3"/>
          <p:cNvSpPr>
            <a:spLocks noGrp="1"/>
          </p:cNvSpPr>
          <p:nvPr>
            <p:ph type="sldNum" sz="quarter" idx="12"/>
          </p:nvPr>
        </p:nvSpPr>
        <p:spPr/>
        <p:txBody>
          <a:bodyPr/>
          <a:lstStyle/>
          <a:p>
            <a:pPr>
              <a:defRPr/>
            </a:pPr>
            <a:fld id="{CDB65CC6-C163-41B7-A6F5-6995588CC66D}" type="slidenum">
              <a:rPr lang="en-GB" smtClean="0"/>
              <a:pPr>
                <a:defRPr/>
              </a:pPr>
              <a:t>10</a:t>
            </a:fld>
            <a:endParaRPr lang="en-GB" dirty="0"/>
          </a:p>
        </p:txBody>
      </p:sp>
    </p:spTree>
    <p:extLst>
      <p:ext uri="{BB962C8B-B14F-4D97-AF65-F5344CB8AC3E}">
        <p14:creationId xmlns:p14="http://schemas.microsoft.com/office/powerpoint/2010/main" val="32878764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0</TotalTime>
  <Words>2025</Words>
  <Application>Microsoft Office PowerPoint</Application>
  <PresentationFormat>On-screen Show (4:3)</PresentationFormat>
  <Paragraphs>248</Paragraphs>
  <Slides>10</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Aptos</vt:lpstr>
      <vt:lpstr>Aptos Narrow</vt:lpstr>
      <vt:lpstr>Arial</vt:lpstr>
      <vt:lpstr>Calibri</vt:lpstr>
      <vt:lpstr>Symbol</vt:lpstr>
      <vt:lpstr>Office Theme</vt:lpstr>
      <vt:lpstr>Nokwanda Maseko 19 March 2025</vt:lpstr>
      <vt:lpstr>Problem statement and aim of the paper</vt:lpstr>
      <vt:lpstr>Import intensity and opportunities for localisation (1/2)</vt:lpstr>
      <vt:lpstr>Import intensity and opportunities for localisation (2/2)</vt:lpstr>
      <vt:lpstr>Localisation policy and resourcing (1/2)</vt:lpstr>
      <vt:lpstr>Localisation policy and resourcing (2/2)</vt:lpstr>
      <vt:lpstr>Proposed policy options and short-term interventions to foster increased local production and consumption (1/3)</vt:lpstr>
      <vt:lpstr>Proposed policy options and short-term interventions to foster increased local production and consumption (2/3)</vt:lpstr>
      <vt:lpstr>Proposed policy options and short-term interventions to foster increased local production and consumption (3/3)</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TIPS PRESENTATION TO TISA</dc:title>
  <dc:creator>Evans Chinembiri</dc:creator>
  <cp:lastModifiedBy>Nokwanda Maseko</cp:lastModifiedBy>
  <cp:revision>264</cp:revision>
  <cp:lastPrinted>2014-11-11T10:10:12Z</cp:lastPrinted>
  <dcterms:created xsi:type="dcterms:W3CDTF">2013-02-26T10:20:54Z</dcterms:created>
  <dcterms:modified xsi:type="dcterms:W3CDTF">2025-03-12T14:28:36Z</dcterms:modified>
</cp:coreProperties>
</file>